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0.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1.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2.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3.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Lst>
  <p:notesMasterIdLst>
    <p:notesMasterId r:id="rId63"/>
  </p:notesMasterIdLst>
  <p:handoutMasterIdLst>
    <p:handoutMasterId r:id="rId64"/>
  </p:handoutMasterIdLst>
  <p:sldIdLst>
    <p:sldId id="1720" r:id="rId20"/>
    <p:sldId id="2076136683" r:id="rId21"/>
    <p:sldId id="2076137337" r:id="rId22"/>
    <p:sldId id="2076136686" r:id="rId23"/>
    <p:sldId id="2076136835" r:id="rId24"/>
    <p:sldId id="2076138386" r:id="rId25"/>
    <p:sldId id="687" r:id="rId26"/>
    <p:sldId id="2076138387" r:id="rId27"/>
    <p:sldId id="2076138388" r:id="rId28"/>
    <p:sldId id="2076138385" r:id="rId29"/>
    <p:sldId id="2076138389" r:id="rId30"/>
    <p:sldId id="2076136813" r:id="rId31"/>
    <p:sldId id="2076136702" r:id="rId32"/>
    <p:sldId id="2076138369" r:id="rId33"/>
    <p:sldId id="2076136908" r:id="rId34"/>
    <p:sldId id="1255" r:id="rId35"/>
    <p:sldId id="2076138384" r:id="rId36"/>
    <p:sldId id="2076136862" r:id="rId37"/>
    <p:sldId id="11075" r:id="rId38"/>
    <p:sldId id="2076136846" r:id="rId39"/>
    <p:sldId id="2076138368" r:id="rId40"/>
    <p:sldId id="2076138367" r:id="rId41"/>
    <p:sldId id="2076136685" r:id="rId42"/>
    <p:sldId id="2076136819" r:id="rId43"/>
    <p:sldId id="2076136906" r:id="rId44"/>
    <p:sldId id="2076136798" r:id="rId45"/>
    <p:sldId id="2076136822" r:id="rId46"/>
    <p:sldId id="2076136790" r:id="rId47"/>
    <p:sldId id="2076136975" r:id="rId48"/>
    <p:sldId id="2076136970" r:id="rId49"/>
    <p:sldId id="363" r:id="rId50"/>
    <p:sldId id="2076136972" r:id="rId51"/>
    <p:sldId id="2076136791" r:id="rId52"/>
    <p:sldId id="2076138383" r:id="rId53"/>
    <p:sldId id="2076136792" r:id="rId54"/>
    <p:sldId id="2076136821" r:id="rId55"/>
    <p:sldId id="2076136820" r:id="rId56"/>
    <p:sldId id="2076136797" r:id="rId57"/>
    <p:sldId id="2076138382" r:id="rId58"/>
    <p:sldId id="2076138373" r:id="rId59"/>
    <p:sldId id="2076138381" r:id="rId60"/>
    <p:sldId id="2076138371" r:id="rId61"/>
    <p:sldId id="2076138374" r:id="rId6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6B51A4-E27E-4D70-BC30-3F23530FDB68}" v="426" dt="2020-06-17T16:39:45.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01" autoAdjust="0"/>
  </p:normalViewPr>
  <p:slideViewPr>
    <p:cSldViewPr snapToGrid="0">
      <p:cViewPr varScale="1">
        <p:scale>
          <a:sx n="85" d="100"/>
          <a:sy n="85" d="100"/>
        </p:scale>
        <p:origin x="1554" y="78"/>
      </p:cViewPr>
      <p:guideLst>
        <p:guide orient="horz" pos="3024"/>
        <p:guide pos="3144"/>
        <p:guide orient="horz" pos="139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2.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0.xml"/><Relationship Id="rId11" Type="http://schemas.openxmlformats.org/officeDocument/2006/relationships/slideMaster" Target="slideMasters/slideMaster6.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42.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viewProps" Target="viewProp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5.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dirty="0"/>
            <a:t>Database availability</a:t>
          </a:r>
          <a:endParaRPr lang="en-US" dirty="0"/>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dirty="0"/>
            <a:t>Backup/Restore history</a:t>
          </a:r>
          <a:endParaRPr lang="en-US" dirty="0"/>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dirty="0"/>
            <a:t>XEvent</a:t>
          </a:r>
          <a:endParaRPr lang="en-US" dirty="0"/>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Database availability</a:t>
          </a:r>
          <a:endParaRPr lang="en-US" sz="1700" kern="1200" dirty="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t>Backup/Restore history</a:t>
          </a:r>
          <a:endParaRPr lang="en-US" sz="1700" kern="1200" dirty="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dirty="0"/>
            <a:t>XEvent</a:t>
          </a:r>
          <a:endParaRPr lang="en-US" sz="1000" kern="1200" dirty="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6/17/2020 9:36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6/17/2020 9:36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fg/fg-powershell.ipynb"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4-Performance.md#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78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a:hlinkClick r:id="rId3"/>
              </a:rPr>
              <a:t>https://docs.microsoft.com/en-us/azure/sql-database/sql-database-service-tier-hyperscale#distributed-functions-architecture</a:t>
            </a:r>
            <a:endParaRPr lang="en-US" dirty="0"/>
          </a:p>
          <a:p>
            <a:endParaRPr lang="en-US" dirty="0"/>
          </a:p>
          <a:p>
            <a:r>
              <a:rPr lang="en-US" dirty="0"/>
              <a:t>Log Service feeds replicas. Transactions can commit when the log service hardens changes to the Landing Zone. The consumption of changes by a Secondary Compute replica is not required for commit</a:t>
            </a:r>
          </a:p>
          <a:p>
            <a:endParaRPr lang="en-US" dirty="0"/>
          </a:p>
          <a:p>
            <a:r>
              <a:rPr lang="en-US" dirty="0"/>
              <a:t>This technology does not use Always On Availability Groups but does you log records to feed changes to secondary replicas</a:t>
            </a:r>
          </a:p>
          <a:p>
            <a:endParaRPr lang="en-US" dirty="0"/>
          </a:p>
          <a:p>
            <a:r>
              <a:rPr lang="en-US" dirty="0"/>
              <a:t>Recovery time depends on existence of replicas</a:t>
            </a:r>
          </a:p>
          <a:p>
            <a:endParaRPr lang="en-US" dirty="0"/>
          </a:p>
          <a:p>
            <a:r>
              <a:rPr lang="en-US" dirty="0"/>
              <a:t>You are not required to have replicas for Hyperscale. If a replica does not exist, HA is still possible but it behaves more like General Purpose since a new primary replica must be deployed.</a:t>
            </a:r>
          </a:p>
          <a:p>
            <a:endParaRPr lang="en-US" dirty="0"/>
          </a:p>
          <a:p>
            <a:r>
              <a:rPr lang="en-US" dirty="0"/>
              <a:t>Backup/Restore snapshots</a:t>
            </a:r>
          </a:p>
          <a:p>
            <a:endParaRPr lang="en-US" dirty="0"/>
          </a:p>
          <a:p>
            <a:r>
              <a:rPr lang="en-US" dirty="0"/>
              <a:t>Hyperscale data files are on Azure Storage and since we have levels of “caching” we can use snapshots to quickly backup and restore a database even if the size is large.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6/17/2020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dirty="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Available in almost all regions</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043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7295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a:t>
            </a:r>
            <a:r>
              <a:rPr lang="en-US" sz="1000" err="1">
                <a:effectLst/>
                <a:latin typeface="Segoe UI" panose="020B0502040204020203" pitchFamily="34" charset="0"/>
                <a:cs typeface="Segoe UI" panose="020B0502040204020203" pitchFamily="34" charset="0"/>
              </a:rPr>
              <a:t>transactionally</a:t>
            </a:r>
            <a:r>
              <a:rPr lang="en-US" sz="1000">
                <a:effectLst/>
                <a:latin typeface="Segoe UI" panose="020B0502040204020203" pitchFamily="34" charset="0"/>
                <a:cs typeface="Segoe UI" panose="020B0502040204020203" pitchFamily="34" charset="0"/>
              </a:rPr>
              <a:t>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937728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https://github.com/microsoft/sqlworkshops-azuresqlworkshop/blob/master/azuresqlworkshop/05-Availability/fg/fg-powershell.ipynb</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30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ADR</a:t>
            </a:r>
          </a:p>
          <a:p>
            <a:r>
              <a:rPr lang="en-US" dirty="0"/>
              <a:t>Users cannot disable ADR or we could not meet SLAs.</a:t>
            </a:r>
          </a:p>
          <a:p>
            <a:endParaRPr lang="en-US" dirty="0"/>
          </a:p>
          <a:p>
            <a:r>
              <a:rPr lang="en-US" dirty="0"/>
              <a:t>Consistency</a:t>
            </a:r>
          </a:p>
          <a:p>
            <a:r>
              <a:rPr lang="en-US" dirty="0"/>
              <a:t>There are multiple copies of your data and backups</a:t>
            </a:r>
          </a:p>
          <a:p>
            <a:r>
              <a:rPr lang="en-US" dirty="0"/>
              <a:t>There are some things you can do, like DBCC CHECKDB</a:t>
            </a:r>
          </a:p>
          <a:p>
            <a:r>
              <a:rPr lang="en-US" dirty="0"/>
              <a:t>Some things that we do like CHECKSUM on by default, Data integrity monitoring and backup/restore integrity checks, and more.</a:t>
            </a:r>
          </a:p>
          <a:p>
            <a:endParaRPr lang="en-US" dirty="0"/>
          </a:p>
          <a:p>
            <a:r>
              <a:rPr lang="en-US" dirty="0"/>
              <a:t>One of the beauties of Azure is that we’re really taking on a lot of the responsibility for availability and consistency of your databases.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16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004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a:t>
            </a:r>
            <a:r>
              <a:rPr lang="en-US" dirty="0"/>
              <a:t>?–</a:t>
            </a:r>
            <a:r>
              <a:rPr lang="en-US"/>
              <a:t>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41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Examples are:</a:t>
            </a:r>
          </a:p>
          <a:p>
            <a:endParaRPr lang="en-US" sz="850" dirty="0">
              <a:latin typeface="Segoe UI Light"/>
              <a:cs typeface="Segoe UI Light"/>
            </a:endParaRPr>
          </a:p>
          <a:p>
            <a:r>
              <a:rPr lang="en-US" sz="850" dirty="0">
                <a:latin typeface="Segoe UI Light"/>
                <a:cs typeface="Segoe UI Light"/>
              </a:rPr>
              <a:t>Service Dashboard for regions and data centers</a:t>
            </a:r>
          </a:p>
          <a:p>
            <a:r>
              <a:rPr lang="en-US" sz="850" dirty="0">
                <a:latin typeface="Segoe UI Light"/>
                <a:cs typeface="Segoe UI Light"/>
              </a:rPr>
              <a:t>Resource Health for outages specific to your resource. REST APIs can also be used for this.</a:t>
            </a:r>
          </a:p>
          <a:p>
            <a:r>
              <a:rPr lang="en-US" sz="850" dirty="0">
                <a:latin typeface="Segoe UI Light"/>
                <a:cs typeface="Segoe UI Light"/>
              </a:rPr>
              <a:t>Activity log shows major operations (Ex. restore results in creating a new database)</a:t>
            </a:r>
          </a:p>
          <a:p>
            <a:r>
              <a:rPr lang="en-US" sz="850" dirty="0">
                <a:latin typeface="Segoe UI Light"/>
                <a:cs typeface="Segoe UI Light"/>
              </a:rPr>
              <a:t>DMVs include unique ones for replica and geo-replication status</a:t>
            </a:r>
          </a:p>
          <a:p>
            <a:r>
              <a:rPr lang="en-US" sz="850" dirty="0">
                <a:latin typeface="Segoe UI Light"/>
                <a:cs typeface="Segoe UI Light"/>
              </a:rPr>
              <a:t>CLI, </a:t>
            </a:r>
            <a:r>
              <a:rPr lang="en-US" sz="850" dirty="0" err="1">
                <a:latin typeface="Segoe UI Light"/>
                <a:cs typeface="Segoe UI Light"/>
              </a:rPr>
              <a:t>Powershell</a:t>
            </a:r>
            <a:r>
              <a:rPr lang="en-US" sz="850" dirty="0">
                <a:latin typeface="Segoe UI Light"/>
                <a:cs typeface="Segoe UI Light"/>
              </a:rPr>
              <a:t>, and portal powered by REST API (remember you can use </a:t>
            </a:r>
            <a:r>
              <a:rPr lang="en-US" sz="850" dirty="0" err="1">
                <a:latin typeface="Segoe UI Light"/>
                <a:cs typeface="Segoe UI Light"/>
              </a:rPr>
              <a:t>az</a:t>
            </a:r>
            <a:r>
              <a:rPr lang="en-US" sz="850" dirty="0">
                <a:latin typeface="Segoe UI Light"/>
                <a:cs typeface="Segoe UI Light"/>
              </a:rPr>
              <a:t> rest)</a:t>
            </a:r>
          </a:p>
          <a:p>
            <a:endParaRPr lang="en-US" sz="850" dirty="0">
              <a:latin typeface="Segoe UI Light"/>
              <a:cs typeface="Segoe UI Light"/>
            </a:endParaRPr>
          </a:p>
          <a:p>
            <a:r>
              <a:rPr lang="en-US" sz="850" dirty="0">
                <a:latin typeface="Segoe UI Light"/>
                <a:cs typeface="Segoe UI Light"/>
              </a:rPr>
              <a:t>Azure Monitor and Log Analytics</a:t>
            </a:r>
          </a:p>
          <a:p>
            <a:endParaRPr lang="en-US" dirty="0"/>
          </a:p>
          <a:p>
            <a:r>
              <a:rPr lang="en-US" sz="850" dirty="0">
                <a:latin typeface="Segoe UI Light"/>
                <a:cs typeface="Segoe UI Light"/>
              </a:rPr>
              <a:t>My testing shows a manual failover will show up in the activity log but I’m skeptical all failovers would show up here given our discussions with the engineering team</a:t>
            </a:r>
          </a:p>
          <a:p>
            <a:r>
              <a:rPr lang="en-US" sz="850" dirty="0">
                <a:latin typeface="Segoe UI Light"/>
                <a:cs typeface="Segoe UI Light"/>
              </a:rPr>
              <a:t>I don’t see any backup history in any of the logs either</a:t>
            </a:r>
          </a:p>
          <a:p>
            <a:endParaRPr lang="en-US" dirty="0"/>
          </a:p>
          <a:p>
            <a:r>
              <a:rPr lang="en-US" sz="850" dirty="0">
                <a:latin typeface="Segoe UI Light"/>
                <a:cs typeface="Segoe UI Light"/>
              </a:rPr>
              <a:t>Backup/restore history</a:t>
            </a:r>
          </a:p>
          <a:p>
            <a:endParaRPr lang="en-US" dirty="0"/>
          </a:p>
          <a:p>
            <a:r>
              <a:rPr lang="en-US" sz="850" dirty="0" err="1">
                <a:latin typeface="Segoe UI Light"/>
                <a:cs typeface="Segoe UI Light"/>
              </a:rPr>
              <a:t>Msdb</a:t>
            </a:r>
            <a:r>
              <a:rPr lang="en-US" sz="850" dirty="0">
                <a:latin typeface="Segoe UI Light"/>
                <a:cs typeface="Segoe UI Light"/>
              </a:rPr>
              <a:t> tables exist for this but don’t appear to be used. They might be used for manual BACKUP/RESTORE operations.</a:t>
            </a:r>
            <a:endParaRPr lang="en-US" sz="850" dirty="0">
              <a:cs typeface="Segoe UI Light"/>
            </a:endParaRPr>
          </a:p>
          <a:p>
            <a:r>
              <a:rPr lang="en-US" sz="850" dirty="0">
                <a:latin typeface="Segoe UI Light"/>
                <a:cs typeface="Segoe UI Light"/>
              </a:rPr>
              <a:t>Restore operations are always to new databases so they would appear in the activity log as create database</a:t>
            </a:r>
          </a:p>
          <a:p>
            <a:r>
              <a:rPr lang="en-US" sz="850" dirty="0">
                <a:latin typeface="Segoe UI Light"/>
                <a:cs typeface="Segoe UI Light"/>
              </a:rPr>
              <a:t>XEvent might be possible on MI</a:t>
            </a:r>
          </a:p>
          <a:p>
            <a:r>
              <a:rPr lang="en-US" sz="850" dirty="0">
                <a:latin typeface="Segoe UI Light"/>
                <a:cs typeface="Segoe UI Light"/>
              </a:rPr>
              <a:t>LITR does have history available in portal and CLI</a:t>
            </a:r>
            <a:endParaRPr lang="en-US" sz="850" dirty="0">
              <a:cs typeface="Segoe UI Light"/>
            </a:endParaRPr>
          </a:p>
          <a:p>
            <a:endParaRPr lang="en-US" dirty="0"/>
          </a:p>
          <a:p>
            <a:r>
              <a:rPr lang="en-US" sz="850" dirty="0">
                <a:latin typeface="Segoe UI Light"/>
                <a:cs typeface="Segoe UI Light"/>
              </a:rPr>
              <a:t>Server Availability</a:t>
            </a:r>
          </a:p>
          <a:p>
            <a:endParaRPr lang="en-US" dirty="0"/>
          </a:p>
          <a:p>
            <a:r>
              <a:rPr lang="en-US" sz="850" dirty="0">
                <a:latin typeface="Segoe UI Light"/>
                <a:cs typeface="Segoe UI Light"/>
              </a:rPr>
              <a:t>This shows the current status of an MI instance</a:t>
            </a:r>
          </a:p>
          <a:p>
            <a:endParaRPr lang="en-US" dirty="0"/>
          </a:p>
          <a:p>
            <a:r>
              <a:rPr lang="en-US" sz="850" dirty="0" err="1">
                <a:latin typeface="Segoe UI Light"/>
                <a:cs typeface="Segoe UI Light"/>
              </a:rPr>
              <a:t>az</a:t>
            </a:r>
            <a:r>
              <a:rPr lang="en-US" sz="850" dirty="0">
                <a:latin typeface="Segoe UI Light"/>
                <a:cs typeface="Segoe UI Light"/>
              </a:rPr>
              <a:t> </a:t>
            </a:r>
            <a:r>
              <a:rPr lang="en-US" sz="850" dirty="0" err="1">
                <a:latin typeface="Segoe UI Light"/>
                <a:cs typeface="Segoe UI Light"/>
              </a:rPr>
              <a:t>sql</a:t>
            </a:r>
            <a:r>
              <a:rPr lang="en-US" sz="850" dirty="0">
                <a:latin typeface="Segoe UI Light"/>
                <a:cs typeface="Segoe UI Light"/>
              </a:rPr>
              <a:t> mi list</a:t>
            </a:r>
          </a:p>
          <a:p>
            <a:endParaRPr lang="en-US" dirty="0"/>
          </a:p>
          <a:p>
            <a:r>
              <a:rPr lang="en-US" sz="850" dirty="0">
                <a:latin typeface="Segoe UI Light"/>
                <a:cs typeface="Segoe UI Light"/>
              </a:rPr>
              <a:t>Database Availability</a:t>
            </a:r>
          </a:p>
          <a:p>
            <a:endParaRPr lang="en-US" dirty="0"/>
          </a:p>
          <a:p>
            <a:r>
              <a:rPr lang="en-US" sz="850" kern="1200" dirty="0">
                <a:solidFill>
                  <a:schemeClr val="tx1"/>
                </a:solidFill>
                <a:latin typeface="Segoe UI Light"/>
                <a:cs typeface="Segoe UI Light"/>
              </a:rPr>
              <a:t>SELECT * FROM </a:t>
            </a:r>
            <a:r>
              <a:rPr lang="en-US" sz="850" kern="1200" dirty="0" err="1">
                <a:solidFill>
                  <a:schemeClr val="tx1"/>
                </a:solidFill>
                <a:latin typeface="Segoe UI Light"/>
                <a:cs typeface="Segoe UI Light"/>
              </a:rPr>
              <a:t>sys.dm_operation_status</a:t>
            </a:r>
            <a:r>
              <a:rPr lang="en-US" sz="850" kern="1200" dirty="0">
                <a:solidFill>
                  <a:schemeClr val="tx1"/>
                </a:solidFill>
                <a:latin typeface="Segoe UI Light"/>
                <a:cs typeface="Segoe UI Light"/>
              </a:rPr>
              <a:t> does show DDL changes for databases for Azure SQL DB.</a:t>
            </a:r>
            <a:endParaRPr lang="en-US" sz="850" dirty="0">
              <a:latin typeface="Segoe UI Light"/>
              <a:cs typeface="Segoe UI Light"/>
            </a:endParaRPr>
          </a:p>
          <a:p>
            <a:endParaRPr lang="en-US" dirty="0"/>
          </a:p>
          <a:p>
            <a:r>
              <a:rPr lang="en-US" sz="850" dirty="0">
                <a:latin typeface="Segoe UI Light"/>
                <a:cs typeface="Segoe UI Light"/>
              </a:rPr>
              <a:t>Replica Status</a:t>
            </a:r>
          </a:p>
          <a:p>
            <a:endParaRPr lang="en-US" dirty="0"/>
          </a:p>
          <a:p>
            <a:r>
              <a:rPr lang="en-US" sz="850" dirty="0">
                <a:latin typeface="Segoe UI Light"/>
                <a:cs typeface="Segoe UI Light"/>
              </a:rPr>
              <a:t>The DMV </a:t>
            </a:r>
            <a:r>
              <a:rPr lang="en-US" sz="850" kern="1200" dirty="0" err="1">
                <a:solidFill>
                  <a:schemeClr val="tx1"/>
                </a:solidFill>
                <a:latin typeface="Segoe UI Light"/>
                <a:cs typeface="Segoe UI Light"/>
              </a:rPr>
              <a:t>dm_database_replica_states</a:t>
            </a:r>
            <a:r>
              <a:rPr lang="en-US" sz="850" kern="1200" dirty="0">
                <a:solidFill>
                  <a:schemeClr val="tx1"/>
                </a:solidFill>
                <a:latin typeface="Segoe UI Light"/>
                <a:cs typeface="Segoe UI Light"/>
              </a:rPr>
              <a:t> shows the sync state for an Azure SQL Database </a:t>
            </a:r>
            <a:r>
              <a:rPr lang="en-US" sz="850" dirty="0">
                <a:latin typeface="Segoe UI Light"/>
                <a:cs typeface="Segoe UI Light"/>
              </a:rPr>
              <a:t>BC deployment.</a:t>
            </a:r>
            <a:endParaRPr lang="en-US" sz="850" kern="1200" dirty="0">
              <a:solidFill>
                <a:schemeClr val="tx1"/>
              </a:solidFill>
              <a:latin typeface="Segoe UI Light"/>
              <a:cs typeface="Segoe UI Light"/>
            </a:endParaRPr>
          </a:p>
          <a:p>
            <a:endParaRPr lang="en-US" sz="882" kern="1200" dirty="0">
              <a:solidFill>
                <a:schemeClr val="tx1"/>
              </a:solidFill>
              <a:latin typeface="Segoe UI Light" pitchFamily="34" charset="0"/>
              <a:ea typeface="+mn-ea"/>
              <a:cs typeface="+mn-cs"/>
            </a:endParaRPr>
          </a:p>
          <a:p>
            <a:r>
              <a:rPr lang="en-US" sz="850" kern="1200" dirty="0" err="1">
                <a:solidFill>
                  <a:schemeClr val="tx1"/>
                </a:solidFill>
                <a:latin typeface="Segoe UI Light"/>
                <a:cs typeface="Segoe UI Light"/>
              </a:rPr>
              <a:t>az</a:t>
            </a:r>
            <a:r>
              <a:rPr lang="en-US" sz="850" kern="1200" dirty="0">
                <a:solidFill>
                  <a:schemeClr val="tx1"/>
                </a:solidFill>
                <a:latin typeface="Segoe UI Light"/>
                <a:cs typeface="Segoe UI Light"/>
              </a:rPr>
              <a:t> </a:t>
            </a:r>
            <a:r>
              <a:rPr lang="en-US" sz="850" kern="1200" dirty="0" err="1">
                <a:solidFill>
                  <a:schemeClr val="tx1"/>
                </a:solidFill>
                <a:latin typeface="Segoe UI Light"/>
                <a:cs typeface="Segoe UI Light"/>
              </a:rPr>
              <a:t>sql</a:t>
            </a:r>
            <a:r>
              <a:rPr lang="en-US" sz="850" kern="1200" dirty="0">
                <a:solidFill>
                  <a:schemeClr val="tx1"/>
                </a:solidFill>
                <a:latin typeface="Segoe UI Light"/>
                <a:cs typeface="Segoe UI Light"/>
              </a:rPr>
              <a:t> db replica list-links</a:t>
            </a:r>
          </a:p>
          <a:p>
            <a:endParaRPr lang="en-US" sz="882" kern="1200" dirty="0">
              <a:solidFill>
                <a:schemeClr val="tx1"/>
              </a:solidFill>
              <a:latin typeface="Segoe UI Light" pitchFamily="34" charset="0"/>
              <a:ea typeface="+mn-ea"/>
              <a:cs typeface="+mn-cs"/>
            </a:endParaRPr>
          </a:p>
          <a:p>
            <a:r>
              <a:rPr lang="en-US" sz="850" kern="1200" dirty="0">
                <a:solidFill>
                  <a:schemeClr val="tx1"/>
                </a:solidFill>
                <a:latin typeface="Segoe UI Light"/>
                <a:cs typeface="Segoe UI Light"/>
              </a:rPr>
              <a:t>HADR DMVs get syntax errors on Azure DB. They work on MI.</a:t>
            </a:r>
          </a:p>
          <a:p>
            <a:endParaRPr lang="en-US" sz="850" kern="1200" dirty="0">
              <a:solidFill>
                <a:schemeClr val="tx1"/>
              </a:solidFill>
              <a:latin typeface="Segoe UI Light"/>
              <a:cs typeface="Segoe UI Light"/>
            </a:endParaRPr>
          </a:p>
          <a:p>
            <a:r>
              <a:rPr lang="en-US" sz="850" kern="1200" dirty="0">
                <a:solidFill>
                  <a:schemeClr val="tx1"/>
                </a:solidFill>
                <a:latin typeface="Segoe UI Light"/>
                <a:cs typeface="Segoe UI Light"/>
              </a:rPr>
              <a:t>Geo-replication has a set of their own DMVs: </a:t>
            </a:r>
            <a:r>
              <a:rPr lang="en-US" sz="800" dirty="0">
                <a:hlinkClick r:id="rId3"/>
              </a:rPr>
              <a:t>https://docs.microsoft.com/en-us/sql/relational-databases/system-dynamic-management-views/geo-replication-dynamic-management-views-and-functions-azure-sql-database?view=sql-server-ver15</a:t>
            </a:r>
            <a:endParaRPr lang="en-US" sz="850" kern="1200" dirty="0">
              <a:solidFill>
                <a:schemeClr val="tx1"/>
              </a:solidFill>
              <a:latin typeface="Segoe UI Light"/>
              <a:cs typeface="Segoe UI Light"/>
            </a:endParaRPr>
          </a:p>
          <a:p>
            <a:endParaRPr lang="en-US" sz="882" kern="1200" dirty="0">
              <a:solidFill>
                <a:schemeClr val="tx1"/>
              </a:solidFill>
              <a:latin typeface="Segoe UI Light" pitchFamily="34" charset="0"/>
              <a:ea typeface="+mn-ea"/>
              <a:cs typeface="+mn-cs"/>
            </a:endParaRPr>
          </a:p>
          <a:p>
            <a:endParaRPr lang="en-US" sz="882" kern="1200" dirty="0">
              <a:solidFill>
                <a:schemeClr val="tx1"/>
              </a:solidFill>
              <a:latin typeface="Segoe UI Light" pitchFamily="34" charset="0"/>
              <a:ea typeface="+mn-ea"/>
              <a:cs typeface="+mn-cs"/>
            </a:endParaRPr>
          </a:p>
          <a:p>
            <a:endParaRPr lang="en-US" sz="882"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0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8747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Gen5: 20.4 GB - 408 GB (5.1GB/vCore) for read-write queries</a:t>
            </a:r>
            <a:br>
              <a:rPr lang="en-US" dirty="0"/>
            </a:br>
            <a:r>
              <a:rPr lang="en-US" sz="882" b="0" i="0" kern="1200" dirty="0">
                <a:solidFill>
                  <a:schemeClr val="tx1"/>
                </a:solidFill>
                <a:effectLst/>
                <a:latin typeface="Segoe UI Light" pitchFamily="34" charset="0"/>
                <a:ea typeface="+mn-ea"/>
                <a:cs typeface="+mn-cs"/>
              </a:rPr>
              <a:t>+ additional 20.4 GB - 408 GB (5.1GB/vCore) for read-only queries.</a:t>
            </a:r>
            <a:br>
              <a:rPr lang="en-US" dirty="0"/>
            </a:br>
            <a:r>
              <a:rPr lang="en-US" sz="882" b="0" i="0" kern="1200" dirty="0">
                <a:solidFill>
                  <a:schemeClr val="tx1"/>
                </a:solidFill>
                <a:effectLst/>
                <a:latin typeface="Segoe UI Light" pitchFamily="34" charset="0"/>
                <a:ea typeface="+mn-ea"/>
                <a:cs typeface="+mn-cs"/>
              </a:rPr>
              <a:t>Add more vCores to get more memory.</a:t>
            </a:r>
          </a:p>
          <a:p>
            <a:endParaRPr lang="en-US" sz="882" b="0" i="0" kern="1200" dirty="0">
              <a:solidFill>
                <a:schemeClr val="tx1"/>
              </a:solidFill>
              <a:effectLst/>
              <a:latin typeface="Segoe UI Light" pitchFamily="34" charset="0"/>
              <a:ea typeface="+mn-ea"/>
              <a:cs typeface="+mn-cs"/>
            </a:endParaRPr>
          </a:p>
          <a:p>
            <a:r>
              <a:rPr lang="en-US" sz="900" dirty="0"/>
              <a:t>Max Capacities</a:t>
            </a:r>
          </a:p>
          <a:p>
            <a:r>
              <a:rPr lang="en-US" sz="900" dirty="0"/>
              <a:t>	Azure SQL Database - Up to 128 vCores and 4TB Memory and 4TB Database (data)</a:t>
            </a:r>
          </a:p>
          <a:p>
            <a:r>
              <a:rPr lang="en-US" sz="900" dirty="0"/>
              <a:t>	Hyperscale – 100TB Max Database Size</a:t>
            </a:r>
          </a:p>
          <a:p>
            <a:r>
              <a:rPr lang="en-US" sz="900" dirty="0"/>
              <a:t>	Managed Instance – Up to 80 vCores, 400GB Memory, and 8TB Database (data)</a:t>
            </a:r>
          </a:p>
          <a:p>
            <a:r>
              <a:rPr lang="en-US" sz="900" dirty="0"/>
              <a:t>	Use </a:t>
            </a:r>
            <a:r>
              <a:rPr lang="en-US" sz="900" b="1" dirty="0" err="1"/>
              <a:t>sys.dm_os_job_object</a:t>
            </a:r>
            <a:r>
              <a:rPr lang="en-US" sz="900" b="1" dirty="0"/>
              <a:t> </a:t>
            </a:r>
            <a:r>
              <a:rPr lang="en-US" sz="900" dirty="0"/>
              <a:t>for match </a:t>
            </a:r>
            <a:r>
              <a:rPr lang="en-US" sz="900" i="1" dirty="0"/>
              <a:t>true</a:t>
            </a:r>
            <a:r>
              <a:rPr lang="en-US" sz="900" dirty="0"/>
              <a:t> capacities.</a:t>
            </a:r>
          </a:p>
          <a:p>
            <a:pPr lvl="0"/>
            <a:r>
              <a:rPr lang="en-US" sz="900" dirty="0"/>
              <a:t>Indexes</a:t>
            </a:r>
          </a:p>
          <a:p>
            <a:pPr lvl="0"/>
            <a:r>
              <a:rPr lang="en-US" sz="900" dirty="0"/>
              <a:t>	All index types are supported across Azure SQL</a:t>
            </a:r>
          </a:p>
          <a:p>
            <a:pPr lvl="0"/>
            <a:r>
              <a:rPr lang="en-US" sz="900" dirty="0"/>
              <a:t>	Online and resumable indexes fully supported</a:t>
            </a:r>
          </a:p>
          <a:p>
            <a:pPr lvl="0"/>
            <a:r>
              <a:rPr lang="en-US" sz="900" dirty="0"/>
              <a:t>	Columnstore Indexes available in almost all tiers.</a:t>
            </a:r>
          </a:p>
          <a:p>
            <a:pPr lvl="0"/>
            <a:r>
              <a:rPr lang="en-US" sz="900" dirty="0"/>
              <a:t>In-Memory OLTP</a:t>
            </a:r>
          </a:p>
          <a:p>
            <a:pPr lvl="0"/>
            <a:r>
              <a:rPr lang="en-US" sz="900" dirty="0"/>
              <a:t>	Available in Business Critical Tiers</a:t>
            </a:r>
          </a:p>
          <a:p>
            <a:pPr lvl="0"/>
            <a:r>
              <a:rPr lang="en-US" sz="900" dirty="0"/>
              <a:t>	Memory Optimized FILEGROUP created with database creation</a:t>
            </a:r>
          </a:p>
          <a:p>
            <a:pPr lvl="0"/>
            <a:r>
              <a:rPr lang="en-US" sz="900" dirty="0"/>
              <a:t>	Max memory a ration of overall memory limit</a:t>
            </a:r>
          </a:p>
          <a:p>
            <a:pPr lvl="0"/>
            <a:r>
              <a:rPr lang="en-US" sz="900" dirty="0"/>
              <a:t>Partitions</a:t>
            </a:r>
          </a:p>
          <a:p>
            <a:pPr lvl="0"/>
            <a:r>
              <a:rPr lang="en-US" sz="900" dirty="0"/>
              <a:t>	Supported for both Azure SQL Database and Managed Instance</a:t>
            </a:r>
          </a:p>
          <a:p>
            <a:pPr lvl="0"/>
            <a:r>
              <a:rPr lang="en-US" sz="900" dirty="0"/>
              <a:t>	Placement on filegroups only supported for Managed Instance</a:t>
            </a:r>
          </a:p>
          <a:p>
            <a:pPr lvl="0"/>
            <a:r>
              <a:rPr lang="en-US" sz="900" dirty="0"/>
              <a:t>New SQL Server 2019 Performance enhancements</a:t>
            </a:r>
          </a:p>
          <a:p>
            <a:pPr lvl="0"/>
            <a:r>
              <a:rPr lang="en-US" sz="900" dirty="0"/>
              <a:t>	Many of the performance enhancements in SQL Server 2019 are available in Azure SQL. Check the </a:t>
            </a:r>
            <a:r>
              <a:rPr lang="en-US" sz="900" dirty="0">
                <a:hlinkClick r:id="rId3"/>
              </a:rPr>
              <a:t>documentation</a:t>
            </a:r>
            <a:r>
              <a:rPr lang="en-US" sz="900" dirty="0"/>
              <a:t> for each option. </a:t>
            </a:r>
            <a:r>
              <a:rPr lang="en-US" sz="900" dirty="0">
                <a:hlinkClick r:id="rId3"/>
              </a:rPr>
              <a:t>https://docs.microsoft.com/en-us/sql/sql-server/what-s-new-in-sql-server-ver15?view=sql-server-ver15</a:t>
            </a:r>
            <a:endParaRPr lang="en-US" sz="900" dirty="0"/>
          </a:p>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Configuring Tempdb</a:t>
            </a:r>
          </a:p>
          <a:p>
            <a:r>
              <a:rPr lang="en-US" sz="1000" dirty="0"/>
              <a:t>		</a:t>
            </a:r>
            <a:r>
              <a:rPr lang="en-US" sz="800" dirty="0"/>
              <a:t>Always kept on local SSD drives so I/O perf shouldn’t be an issue</a:t>
            </a:r>
            <a:r>
              <a:rPr lang="en-US" sz="1000" dirty="0"/>
              <a:t>		</a:t>
            </a:r>
          </a:p>
          <a:p>
            <a:r>
              <a:rPr lang="en-US" sz="800" dirty="0"/>
              <a:t>		For GP, we scale # files with vCores (2vcores=4 files,…) max of 16.</a:t>
            </a:r>
          </a:p>
          <a:p>
            <a:r>
              <a:rPr lang="en-US" sz="800" dirty="0"/>
              <a:t>		You get 12 files with MI independent of vCores but you can increase # files with T-SQL</a:t>
            </a:r>
          </a:p>
          <a:p>
            <a:r>
              <a:rPr lang="en-US" sz="800" dirty="0"/>
              <a:t>		MIXED_PAGE_ALLOCATION IS OFF and AUTOGROW_ALL_FILES is ON for </a:t>
            </a:r>
            <a:r>
              <a:rPr lang="en-US" sz="800" dirty="0" err="1"/>
              <a:t>tempdb</a:t>
            </a:r>
            <a:endParaRPr lang="en-US" sz="800" dirty="0"/>
          </a:p>
          <a:p>
            <a:r>
              <a:rPr lang="en-US" sz="800" dirty="0"/>
              <a:t>		Tempdb Metadata Optimization not supported</a:t>
            </a:r>
          </a:p>
          <a:p>
            <a:r>
              <a:rPr lang="en-US" sz="1050" dirty="0"/>
              <a:t>Database Configuration</a:t>
            </a:r>
          </a:p>
          <a:p>
            <a:r>
              <a:rPr lang="en-US" sz="1050" dirty="0"/>
              <a:t>Only full recovery supported so minimal logging for bulk operations not possible</a:t>
            </a:r>
          </a:p>
          <a:p>
            <a:r>
              <a:rPr lang="en-US" sz="1050" dirty="0"/>
              <a:t>Configuring Files and Filegroups</a:t>
            </a:r>
          </a:p>
          <a:p>
            <a:r>
              <a:rPr lang="en-US" dirty="0"/>
              <a:t>		</a:t>
            </a:r>
            <a:r>
              <a:rPr lang="en-US" sz="800" dirty="0"/>
              <a:t>MI supports adding files and sizes but not physical placement</a:t>
            </a:r>
          </a:p>
          <a:p>
            <a:r>
              <a:rPr lang="en-US" sz="800" dirty="0"/>
              <a:t>		# files and file size can be used to tune I/O performance. Read more </a:t>
            </a:r>
            <a:r>
              <a:rPr lang="en-US" sz="800" dirty="0">
                <a:hlinkClick r:id="rId3"/>
              </a:rPr>
              <a:t>here</a:t>
            </a:r>
            <a:r>
              <a:rPr lang="en-US" sz="800" dirty="0"/>
              <a:t>. </a:t>
            </a:r>
            <a:r>
              <a:rPr lang="en-US" sz="800" dirty="0">
                <a:hlinkClick r:id="rId3"/>
              </a:rPr>
              <a:t>https://techcommunity.microsoft.com/t5/datacat/storage-performance-best-practices-and-considerations-for-azure/ba-p/305525</a:t>
            </a:r>
            <a:endParaRPr lang="en-US" sz="800" dirty="0"/>
          </a:p>
          <a:p>
            <a:r>
              <a:rPr lang="en-US" sz="800" dirty="0"/>
              <a:t>		User defined FILEGROUP not supported but you can’t physically place files anyway.</a:t>
            </a:r>
          </a:p>
          <a:p>
            <a:r>
              <a:rPr lang="en-US" sz="1000" dirty="0"/>
              <a:t>Configuring MAXDOP</a:t>
            </a:r>
          </a:p>
          <a:p>
            <a:r>
              <a:rPr lang="en-US" sz="1100" dirty="0"/>
              <a:t>		</a:t>
            </a:r>
            <a:r>
              <a:rPr lang="en-US" sz="800" dirty="0"/>
              <a:t>ALTER DATABASE SCOPED CONFIGURATION for DB and MI</a:t>
            </a:r>
          </a:p>
          <a:p>
            <a:r>
              <a:rPr lang="en-US" sz="800" dirty="0"/>
              <a:t>		</a:t>
            </a:r>
            <a:r>
              <a:rPr lang="en-US" sz="800" dirty="0" err="1"/>
              <a:t>sp_configure</a:t>
            </a:r>
            <a:r>
              <a:rPr lang="en-US" sz="800" dirty="0"/>
              <a:t> supported for MI</a:t>
            </a:r>
          </a:p>
          <a:p>
            <a:r>
              <a:rPr lang="en-US" sz="800" dirty="0"/>
              <a:t>		Query hints allowed</a:t>
            </a:r>
          </a:p>
          <a:p>
            <a:r>
              <a:rPr lang="en-US" sz="800" dirty="0"/>
              <a:t>		MI supports RG</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Server Configuration 	Optimized for ad hoc workloads supported in MI but not in DB</a:t>
            </a:r>
          </a:p>
          <a:p>
            <a:endParaRPr lang="en-US" sz="800"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endParaRPr lang="en-US" dirty="0"/>
          </a:p>
          <a:p>
            <a:pPr marL="685800" lvl="1" indent="-457200">
              <a:buFont typeface="Arial" panose="020B0604020202020204" pitchFamily="34" charset="0"/>
              <a:buChar char="•"/>
            </a:pPr>
            <a:r>
              <a:rPr lang="en-US" dirty="0"/>
              <a:t>Azure Monitor Metrics and Logs</a:t>
            </a:r>
          </a:p>
          <a:p>
            <a:pPr marL="914400" lvl="2" indent="-457200">
              <a:buFont typeface="Arial" panose="020B0604020202020204" pitchFamily="34" charset="0"/>
              <a:buChar char="•"/>
            </a:pPr>
            <a:r>
              <a:rPr lang="en-US" dirty="0"/>
              <a:t>Metrics and events specific to Azure SQL</a:t>
            </a:r>
          </a:p>
          <a:p>
            <a:pPr marL="914400" lvl="2" indent="-457200">
              <a:buFont typeface="Arial" panose="020B0604020202020204" pitchFamily="34" charset="0"/>
              <a:buChar char="•"/>
            </a:pPr>
            <a:r>
              <a:rPr lang="en-US" dirty="0"/>
              <a:t>Metrics and events for Azure resources</a:t>
            </a:r>
          </a:p>
          <a:p>
            <a:pPr marL="685800" lvl="1" indent="-457200">
              <a:buFont typeface="Arial" panose="020B0604020202020204" pitchFamily="34" charset="0"/>
              <a:buChar char="•"/>
            </a:pPr>
            <a:r>
              <a:rPr lang="en-US" dirty="0"/>
              <a:t>Dynamic Management Views</a:t>
            </a:r>
          </a:p>
          <a:p>
            <a:pPr marL="914400" lvl="2" indent="-457200">
              <a:buFont typeface="Arial" panose="020B0604020202020204" pitchFamily="34" charset="0"/>
              <a:buChar char="•"/>
            </a:pPr>
            <a:r>
              <a:rPr lang="en-US" dirty="0"/>
              <a:t>For Azure SQL Database many of these need to run in the context of the user database.</a:t>
            </a:r>
          </a:p>
          <a:p>
            <a:pPr marL="914400" lvl="2" indent="-457200">
              <a:buFont typeface="Arial" panose="020B0604020202020204" pitchFamily="34" charset="0"/>
              <a:buChar char="•"/>
            </a:pPr>
            <a:r>
              <a:rPr lang="en-US" dirty="0"/>
              <a:t>Some DMVs unique to Azure</a:t>
            </a:r>
          </a:p>
          <a:p>
            <a:pPr marL="914400" lvl="2" indent="-457200">
              <a:buFont typeface="Arial" panose="020B0604020202020204" pitchFamily="34" charset="0"/>
              <a:buChar char="•"/>
            </a:pPr>
            <a:r>
              <a:rPr lang="en-US" dirty="0"/>
              <a:t>Number of DMVs available different for SQL Server, Azure SQL DB, and MI</a:t>
            </a:r>
          </a:p>
          <a:p>
            <a:pPr marL="685800" lvl="1" indent="-457200">
              <a:buFont typeface="Arial" panose="020B0604020202020204" pitchFamily="34" charset="0"/>
              <a:buChar char="•"/>
            </a:pPr>
            <a:r>
              <a:rPr lang="en-US" dirty="0"/>
              <a:t>Query Store</a:t>
            </a:r>
          </a:p>
          <a:p>
            <a:pPr marL="914400" lvl="2" indent="-457200">
              <a:buFont typeface="Arial" panose="020B0604020202020204" pitchFamily="34" charset="0"/>
              <a:buChar char="•"/>
            </a:pPr>
            <a:r>
              <a:rPr lang="en-US" dirty="0"/>
              <a:t>Performance Overview and Query Performance Insights in portal uses Query Store</a:t>
            </a:r>
          </a:p>
          <a:p>
            <a:pPr marL="914400" lvl="2" indent="-457200">
              <a:buFont typeface="Arial" panose="020B0604020202020204" pitchFamily="34" charset="0"/>
              <a:buChar char="•"/>
            </a:pPr>
            <a:r>
              <a:rPr lang="en-US" dirty="0"/>
              <a:t>Catalog views and SSMS Reports work just like SQL Server</a:t>
            </a:r>
          </a:p>
          <a:p>
            <a:pPr marL="685800" lvl="1" indent="-457200">
              <a:buFont typeface="Arial" panose="020B0604020202020204" pitchFamily="34" charset="0"/>
              <a:buChar char="•"/>
            </a:pPr>
            <a:r>
              <a:rPr lang="en-US" dirty="0"/>
              <a:t>Extended Events</a:t>
            </a:r>
          </a:p>
          <a:p>
            <a:pPr marL="914400" lvl="2" indent="-457200">
              <a:buFont typeface="Arial" panose="020B0604020202020204" pitchFamily="34" charset="0"/>
              <a:buChar char="•"/>
            </a:pPr>
            <a:r>
              <a:rPr lang="en-US" dirty="0"/>
              <a:t>Azure SQL DB supports file, </a:t>
            </a:r>
            <a:r>
              <a:rPr lang="en-US" dirty="0" err="1"/>
              <a:t>ring_buffer</a:t>
            </a:r>
            <a:r>
              <a:rPr lang="en-US" dirty="0"/>
              <a:t>, and counter targets. File targets stored in Azure Blob Storage</a:t>
            </a:r>
          </a:p>
          <a:p>
            <a:pPr marL="914400" lvl="2" indent="-457200">
              <a:buFont typeface="Arial" panose="020B0604020202020204" pitchFamily="34" charset="0"/>
              <a:buChar char="•"/>
            </a:pPr>
            <a:r>
              <a:rPr lang="en-US" dirty="0"/>
              <a:t>Azure MI supports all targets of SQL Server</a:t>
            </a:r>
          </a:p>
          <a:p>
            <a:pPr marL="914400" lvl="2" indent="-457200">
              <a:buFont typeface="Arial" panose="020B0604020202020204" pitchFamily="34" charset="0"/>
              <a:buChar char="•"/>
            </a:pPr>
            <a:r>
              <a:rPr lang="en-US" dirty="0"/>
              <a:t>Azure SQL DB supports a subset of SQL Server events plus Azure specific events</a:t>
            </a:r>
          </a:p>
          <a:p>
            <a:pPr marL="914400" lvl="2" indent="-457200">
              <a:buFont typeface="Arial" panose="020B0604020202020204" pitchFamily="34" charset="0"/>
              <a:buChar char="•"/>
            </a:pPr>
            <a:r>
              <a:rPr lang="en-US" dirty="0"/>
              <a:t>Azure SQL MI supports all SQL Server events plus other Azure specific events</a:t>
            </a:r>
          </a:p>
          <a:p>
            <a:pPr lvl="0"/>
            <a:endParaRPr lang="en-US" dirty="0"/>
          </a:p>
          <a:p>
            <a:pPr lvl="0"/>
            <a:endParaRPr lang="en-US" dirty="0"/>
          </a:p>
          <a:p>
            <a:pPr lvl="0"/>
            <a:r>
              <a:rPr lang="en-US" dirty="0"/>
              <a:t>Azure SQL DB has 202 DMVs</a:t>
            </a:r>
          </a:p>
          <a:p>
            <a:pPr lvl="0"/>
            <a:r>
              <a:rPr lang="en-US" dirty="0"/>
              <a:t>Azure SQL MI has 323 DMVs</a:t>
            </a:r>
          </a:p>
          <a:p>
            <a:pPr lvl="0"/>
            <a:r>
              <a:rPr lang="en-US" dirty="0"/>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endParaRPr lang="en-US" dirty="0"/>
          </a:p>
          <a:p>
            <a:pPr marL="685800" lvl="1" indent="-457200">
              <a:buFont typeface="Arial" panose="020B0604020202020204" pitchFamily="34" charset="0"/>
              <a:buChar char="•"/>
            </a:pPr>
            <a:r>
              <a:rPr lang="en-US" dirty="0"/>
              <a:t>Azure Monitor Metrics and Logs</a:t>
            </a:r>
          </a:p>
          <a:p>
            <a:pPr marL="914400" lvl="2" indent="-457200">
              <a:buFont typeface="Arial" panose="020B0604020202020204" pitchFamily="34" charset="0"/>
              <a:buChar char="•"/>
            </a:pPr>
            <a:r>
              <a:rPr lang="en-US" dirty="0"/>
              <a:t>Metrics and events specific to Azure SQL</a:t>
            </a:r>
          </a:p>
          <a:p>
            <a:pPr marL="914400" lvl="2" indent="-457200">
              <a:buFont typeface="Arial" panose="020B0604020202020204" pitchFamily="34" charset="0"/>
              <a:buChar char="•"/>
            </a:pPr>
            <a:r>
              <a:rPr lang="en-US" dirty="0"/>
              <a:t>Metrics and events for Azure resources</a:t>
            </a:r>
          </a:p>
          <a:p>
            <a:pPr marL="685800" lvl="1" indent="-457200">
              <a:buFont typeface="Arial" panose="020B0604020202020204" pitchFamily="34" charset="0"/>
              <a:buChar char="•"/>
            </a:pPr>
            <a:r>
              <a:rPr lang="en-US" dirty="0"/>
              <a:t>Dynamic Management Views</a:t>
            </a:r>
          </a:p>
          <a:p>
            <a:pPr marL="914400" lvl="2" indent="-457200">
              <a:buFont typeface="Arial" panose="020B0604020202020204" pitchFamily="34" charset="0"/>
              <a:buChar char="•"/>
            </a:pPr>
            <a:r>
              <a:rPr lang="en-US" dirty="0"/>
              <a:t>For Azure SQL Database many of these need to run in the context of the user database.</a:t>
            </a:r>
          </a:p>
          <a:p>
            <a:pPr marL="914400" lvl="2" indent="-457200">
              <a:buFont typeface="Arial" panose="020B0604020202020204" pitchFamily="34" charset="0"/>
              <a:buChar char="•"/>
            </a:pPr>
            <a:r>
              <a:rPr lang="en-US" dirty="0"/>
              <a:t>Some DMVs unique to Azure</a:t>
            </a:r>
          </a:p>
          <a:p>
            <a:pPr marL="914400" lvl="2" indent="-457200">
              <a:buFont typeface="Arial" panose="020B0604020202020204" pitchFamily="34" charset="0"/>
              <a:buChar char="•"/>
            </a:pPr>
            <a:r>
              <a:rPr lang="en-US" dirty="0"/>
              <a:t>Number of DMVs available different for SQL Server, Azure SQL DB, and MI</a:t>
            </a:r>
          </a:p>
          <a:p>
            <a:pPr marL="685800" lvl="1" indent="-457200">
              <a:buFont typeface="Arial" panose="020B0604020202020204" pitchFamily="34" charset="0"/>
              <a:buChar char="•"/>
            </a:pPr>
            <a:r>
              <a:rPr lang="en-US" dirty="0"/>
              <a:t>Query Store</a:t>
            </a:r>
          </a:p>
          <a:p>
            <a:pPr marL="914400" lvl="2" indent="-457200">
              <a:buFont typeface="Arial" panose="020B0604020202020204" pitchFamily="34" charset="0"/>
              <a:buChar char="•"/>
            </a:pPr>
            <a:r>
              <a:rPr lang="en-US" dirty="0"/>
              <a:t>Performance Overview and Query Performance Insights in portal uses Query Store</a:t>
            </a:r>
          </a:p>
          <a:p>
            <a:pPr marL="914400" lvl="2" indent="-457200">
              <a:buFont typeface="Arial" panose="020B0604020202020204" pitchFamily="34" charset="0"/>
              <a:buChar char="•"/>
            </a:pPr>
            <a:r>
              <a:rPr lang="en-US" dirty="0"/>
              <a:t>Catalog views and SSMS Reports work just like SQL Server</a:t>
            </a:r>
          </a:p>
          <a:p>
            <a:pPr marL="685800" lvl="1" indent="-457200">
              <a:buFont typeface="Arial" panose="020B0604020202020204" pitchFamily="34" charset="0"/>
              <a:buChar char="•"/>
            </a:pPr>
            <a:r>
              <a:rPr lang="en-US" dirty="0"/>
              <a:t>Extended Events</a:t>
            </a:r>
          </a:p>
          <a:p>
            <a:pPr marL="914400" lvl="2" indent="-457200">
              <a:buFont typeface="Arial" panose="020B0604020202020204" pitchFamily="34" charset="0"/>
              <a:buChar char="•"/>
            </a:pPr>
            <a:r>
              <a:rPr lang="en-US" dirty="0"/>
              <a:t>Azure SQL DB supports file, </a:t>
            </a:r>
            <a:r>
              <a:rPr lang="en-US" dirty="0" err="1"/>
              <a:t>ring_buffer</a:t>
            </a:r>
            <a:r>
              <a:rPr lang="en-US" dirty="0"/>
              <a:t>, and counter targets. File targets stored in Azure Blob Storage</a:t>
            </a:r>
          </a:p>
          <a:p>
            <a:pPr marL="914400" lvl="2" indent="-457200">
              <a:buFont typeface="Arial" panose="020B0604020202020204" pitchFamily="34" charset="0"/>
              <a:buChar char="•"/>
            </a:pPr>
            <a:r>
              <a:rPr lang="en-US" dirty="0"/>
              <a:t>Azure MI supports all targets of SQL Server</a:t>
            </a:r>
          </a:p>
          <a:p>
            <a:pPr marL="914400" lvl="2" indent="-457200">
              <a:buFont typeface="Arial" panose="020B0604020202020204" pitchFamily="34" charset="0"/>
              <a:buChar char="•"/>
            </a:pPr>
            <a:r>
              <a:rPr lang="en-US" dirty="0"/>
              <a:t>Azure SQL DB supports a subset of SQL Server events plus Azure specific events</a:t>
            </a:r>
          </a:p>
          <a:p>
            <a:pPr marL="914400" lvl="2" indent="-457200">
              <a:buFont typeface="Arial" panose="020B0604020202020204" pitchFamily="34" charset="0"/>
              <a:buChar char="•"/>
            </a:pPr>
            <a:r>
              <a:rPr lang="en-US" dirty="0"/>
              <a:t>Azure SQL MI supports all SQL Server events plus other Azure specific events</a:t>
            </a:r>
          </a:p>
          <a:p>
            <a:pPr lvl="0"/>
            <a:endParaRPr lang="en-US" dirty="0"/>
          </a:p>
          <a:p>
            <a:pPr lvl="0"/>
            <a:endParaRPr lang="en-US" dirty="0"/>
          </a:p>
          <a:p>
            <a:pPr lvl="0"/>
            <a:r>
              <a:rPr lang="en-US" dirty="0"/>
              <a:t>Azure SQL DB has 202 DMVs</a:t>
            </a:r>
          </a:p>
          <a:p>
            <a:pPr lvl="0"/>
            <a:r>
              <a:rPr lang="en-US" dirty="0"/>
              <a:t>Azure SQL MI has 323 DMVs</a:t>
            </a:r>
          </a:p>
          <a:p>
            <a:pPr lvl="0"/>
            <a:r>
              <a:rPr lang="en-US" dirty="0"/>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6/17/2020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dirty="0"/>
              <a:t>GP 2vCore says memory limit is ~10Gb. </a:t>
            </a:r>
            <a:r>
              <a:rPr lang="en-US" sz="1400" dirty="0" err="1"/>
              <a:t>Dm_os_performance_counters</a:t>
            </a:r>
            <a:r>
              <a:rPr lang="en-US" sz="1400" dirty="0"/>
              <a:t> shows Target at 7Gb after db is created. I could never get the Target to go above that number. What is the other 3Gb used for?</a:t>
            </a:r>
          </a:p>
          <a:p>
            <a:pPr marL="0" indent="0">
              <a:buFont typeface="Arial" panose="020B0604020202020204" pitchFamily="34" charset="0"/>
              <a:buNone/>
            </a:pPr>
            <a:endParaRPr lang="en-US" sz="1400" dirty="0"/>
          </a:p>
          <a:p>
            <a:pPr marL="457200" indent="-457200">
              <a:buFont typeface="Arial" panose="020B0604020202020204" pitchFamily="34" charset="0"/>
              <a:buChar char="•"/>
            </a:pPr>
            <a:r>
              <a:rPr lang="en-US" sz="1400" dirty="0"/>
              <a:t>Use Running vs Waiting as you would SQL Server</a:t>
            </a:r>
          </a:p>
          <a:p>
            <a:pPr marL="457200" indent="-457200">
              <a:buFont typeface="Arial" panose="020B0604020202020204" pitchFamily="34" charset="0"/>
              <a:buChar char="•"/>
            </a:pPr>
            <a:r>
              <a:rPr lang="en-US" sz="1400" dirty="0"/>
              <a:t>Resolve blocking and deadlocking just as you would SQL Server</a:t>
            </a:r>
          </a:p>
          <a:p>
            <a:pPr marL="457200" indent="-457200">
              <a:buFont typeface="Arial" panose="020B0604020202020204" pitchFamily="34" charset="0"/>
              <a:buChar char="•"/>
            </a:pPr>
            <a:r>
              <a:rPr lang="en-US" sz="1400" dirty="0"/>
              <a:t>High CPU typically requires query tuning or more CPUs resources</a:t>
            </a:r>
          </a:p>
          <a:p>
            <a:pPr marL="457200" indent="-457200">
              <a:buFont typeface="Arial" panose="020B0604020202020204" pitchFamily="34" charset="0"/>
              <a:buChar char="•"/>
            </a:pPr>
            <a:r>
              <a:rPr lang="en-US" sz="1400" dirty="0"/>
              <a:t>PAGEIOLATCH and WRITELOG high wait times may require</a:t>
            </a:r>
          </a:p>
          <a:p>
            <a:pPr marL="685800" lvl="1" indent="-457200">
              <a:buFont typeface="Arial" panose="020B0604020202020204" pitchFamily="34" charset="0"/>
              <a:buChar char="•"/>
            </a:pPr>
            <a:r>
              <a:rPr lang="en-US" sz="1400" dirty="0"/>
              <a:t>Change Pricing Tier to get better IOPs and/or latency.</a:t>
            </a:r>
          </a:p>
          <a:p>
            <a:pPr marL="685800" lvl="1" indent="-457200">
              <a:buFont typeface="Arial" panose="020B0604020202020204" pitchFamily="34" charset="0"/>
              <a:buChar char="•"/>
            </a:pPr>
            <a:r>
              <a:rPr lang="en-US" sz="1400" dirty="0"/>
              <a:t>For Managed Instance, # files and/or file size can help with IOPs and I/O throttling</a:t>
            </a:r>
          </a:p>
          <a:p>
            <a:pPr marL="685800" lvl="1" indent="-457200">
              <a:buFont typeface="Arial" panose="020B0604020202020204" pitchFamily="34" charset="0"/>
              <a:buChar char="•"/>
            </a:pPr>
            <a:r>
              <a:rPr lang="en-US" sz="1400" dirty="0"/>
              <a:t>Business Critical is always the best for I/O sensitive applications</a:t>
            </a:r>
          </a:p>
          <a:p>
            <a:pPr marL="685800" lvl="1" indent="-457200">
              <a:buFont typeface="Arial" panose="020B0604020202020204" pitchFamily="34" charset="0"/>
              <a:buChar char="•"/>
            </a:pPr>
            <a:r>
              <a:rPr lang="en-US" sz="1400" dirty="0"/>
              <a:t>You may not have enough memory so move up tier or cores to get more</a:t>
            </a:r>
          </a:p>
          <a:p>
            <a:pPr marL="685800" lvl="1" indent="-457200">
              <a:buFont typeface="Arial" panose="020B0604020202020204" pitchFamily="34" charset="0"/>
              <a:buChar char="•"/>
            </a:pPr>
            <a:r>
              <a:rPr lang="en-US" sz="1400" dirty="0"/>
              <a:t>Applications may not be tuned such as singleton transactions or scans</a:t>
            </a:r>
          </a:p>
          <a:p>
            <a:pPr marL="285750" indent="-285750">
              <a:buFont typeface="Arial" panose="020B0604020202020204" pitchFamily="34" charset="0"/>
              <a:buChar char="•"/>
            </a:pPr>
            <a:r>
              <a:rPr lang="en-US" sz="1400" dirty="0"/>
              <a:t>PAGELATCH waits are just like SQL Server.</a:t>
            </a:r>
          </a:p>
          <a:p>
            <a:pPr marL="285750" indent="-285750">
              <a:buFont typeface="Arial" panose="020B0604020202020204" pitchFamily="34" charset="0"/>
              <a:buChar char="•"/>
            </a:pPr>
            <a:r>
              <a:rPr lang="en-US" sz="1400" dirty="0"/>
              <a:t>Databases use indirect checkpoints</a:t>
            </a:r>
          </a:p>
          <a:p>
            <a:pPr marL="285750" indent="-285750">
              <a:buFont typeface="Arial" panose="020B0604020202020204" pitchFamily="34" charset="0"/>
              <a:buChar char="•"/>
            </a:pPr>
            <a:r>
              <a:rPr lang="en-US" sz="1400" dirty="0"/>
              <a:t>Buffer Pool Limits</a:t>
            </a:r>
          </a:p>
          <a:p>
            <a:pPr marL="514350" lvl="1" indent="-285750">
              <a:buFont typeface="Arial" panose="020B0604020202020204" pitchFamily="34" charset="0"/>
              <a:buChar char="•"/>
            </a:pPr>
            <a:r>
              <a:rPr lang="en-US" sz="1400" dirty="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dirty="0"/>
              <a:t>You cannot control max or min server memory</a:t>
            </a:r>
          </a:p>
          <a:p>
            <a:pPr marL="514350" lvl="1" indent="-285750">
              <a:buFont typeface="Arial" panose="020B0604020202020204" pitchFamily="34" charset="0"/>
              <a:buChar char="•"/>
            </a:pPr>
            <a:r>
              <a:rPr lang="en-US" sz="1400" dirty="0"/>
              <a:t>Managed Instance supports RG</a:t>
            </a:r>
          </a:p>
          <a:p>
            <a:pPr marL="342900" indent="-342900">
              <a:buFont typeface="Arial" panose="020B0604020202020204" pitchFamily="34" charset="0"/>
              <a:buChar char="•"/>
            </a:pPr>
            <a:r>
              <a:rPr lang="en-US" sz="1400" dirty="0"/>
              <a:t>Memory Grants</a:t>
            </a:r>
          </a:p>
          <a:p>
            <a:pPr marL="571500" lvl="1" indent="-342900">
              <a:buFont typeface="Arial" panose="020B0604020202020204" pitchFamily="34" charset="0"/>
              <a:buChar char="•"/>
            </a:pPr>
            <a:r>
              <a:rPr lang="en-US" sz="1400" dirty="0"/>
              <a:t>Over and underestimate can still be an issue</a:t>
            </a:r>
          </a:p>
          <a:p>
            <a:pPr marL="571500" lvl="1" indent="-342900">
              <a:buFont typeface="Arial" panose="020B0604020202020204" pitchFamily="34" charset="0"/>
              <a:buChar char="•"/>
            </a:pPr>
            <a:r>
              <a:rPr lang="en-US" sz="1400" dirty="0"/>
              <a:t>There is no RG control for this except in MI</a:t>
            </a:r>
          </a:p>
          <a:p>
            <a:pPr marL="285750" indent="-285750">
              <a:buFont typeface="Arial" panose="020B0604020202020204" pitchFamily="34" charset="0"/>
              <a:buChar char="•"/>
            </a:pPr>
            <a:r>
              <a:rPr lang="en-US" sz="1400" dirty="0"/>
              <a:t>Plan Cache Eviction</a:t>
            </a:r>
          </a:p>
          <a:p>
            <a:pPr marL="514350" lvl="1" indent="-285750">
              <a:buFont typeface="Arial" panose="020B0604020202020204" pitchFamily="34" charset="0"/>
              <a:buChar char="•"/>
            </a:pPr>
            <a:r>
              <a:rPr lang="en-US" sz="1400" dirty="0"/>
              <a:t>Do gateways still exist?</a:t>
            </a:r>
          </a:p>
          <a:p>
            <a:pPr marL="514350" lvl="1" indent="-285750">
              <a:buFont typeface="Arial" panose="020B0604020202020204" pitchFamily="34" charset="0"/>
              <a:buChar char="•"/>
            </a:pPr>
            <a:r>
              <a:rPr lang="en-US" sz="1400" dirty="0"/>
              <a:t>FORCED_PARAMETERIZATION supported for DB and MI</a:t>
            </a:r>
          </a:p>
          <a:p>
            <a:pPr marL="514350" lvl="1" indent="-285750">
              <a:buFont typeface="Arial" panose="020B0604020202020204" pitchFamily="34" charset="0"/>
              <a:buChar char="•"/>
            </a:pPr>
            <a:r>
              <a:rPr lang="en-US" sz="1400" dirty="0"/>
              <a:t>Optimized for ad hoc workloads supported in MI but not in DB</a:t>
            </a:r>
          </a:p>
          <a:p>
            <a:pPr marL="514350" lvl="1" indent="-285750">
              <a:buFont typeface="Arial" panose="020B0604020202020204" pitchFamily="34" charset="0"/>
              <a:buChar char="•"/>
            </a:pPr>
            <a:endParaRPr lang="en-US" sz="1400" dirty="0"/>
          </a:p>
          <a:p>
            <a:pPr marL="514350" lvl="1"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Log Governance – this is a governance of transaction log record generation rates not I/O. See this doc for more info: </a:t>
            </a:r>
            <a:r>
              <a:rPr lang="en-US" sz="2000" dirty="0">
                <a:hlinkClick r:id="rId3"/>
              </a:rPr>
              <a:t>https://docs.microsoft.com/en-us/azure/sql-database/sql-database-resource-limits-database-server#transaction-log-rate-governance</a:t>
            </a:r>
            <a:endParaRPr lang="en-US" sz="2000" dirty="0"/>
          </a:p>
          <a:p>
            <a:pPr marL="571500" lvl="1" indent="-342900">
              <a:buFont typeface="Arial" panose="020B0604020202020204" pitchFamily="34" charset="0"/>
              <a:buChar char="•"/>
            </a:pPr>
            <a:r>
              <a:rPr lang="en-US" sz="1200" dirty="0"/>
              <a:t>LOG_RATE_GOVERNOR wait</a:t>
            </a:r>
          </a:p>
          <a:p>
            <a:pPr marL="571500" lvl="1" indent="-342900">
              <a:buFont typeface="Arial" panose="020B0604020202020204" pitchFamily="34" charset="0"/>
              <a:buChar char="•"/>
            </a:pPr>
            <a:r>
              <a:rPr lang="en-US" sz="1200" dirty="0"/>
              <a:t>INSTANCE_LOG_GOVERNOR wait</a:t>
            </a:r>
          </a:p>
          <a:p>
            <a:pPr marL="342900" indent="-342900">
              <a:buFont typeface="Arial" panose="020B0604020202020204" pitchFamily="34" charset="0"/>
              <a:buChar char="•"/>
            </a:pPr>
            <a:r>
              <a:rPr lang="en-US" sz="2000" dirty="0"/>
              <a:t>Worker Limits</a:t>
            </a:r>
          </a:p>
          <a:p>
            <a:pPr marL="571500" lvl="1" indent="-342900">
              <a:buFont typeface="Arial" panose="020B0604020202020204" pitchFamily="34" charset="0"/>
              <a:buChar char="•"/>
            </a:pPr>
            <a:r>
              <a:rPr lang="en-US" sz="1200" dirty="0"/>
              <a:t>Error when concurrent worker limit reached for Azure SQL Database</a:t>
            </a:r>
          </a:p>
          <a:p>
            <a:pPr marL="571500" lvl="1" indent="-342900">
              <a:buFont typeface="Arial" panose="020B0604020202020204" pitchFamily="34" charset="0"/>
              <a:buChar char="•"/>
            </a:pPr>
            <a:r>
              <a:rPr lang="en-US" sz="1200" dirty="0"/>
              <a:t>Managed Instance = SQL Server worker threads and THREADPOOL waits. </a:t>
            </a:r>
          </a:p>
          <a:p>
            <a:pPr marL="571500" lvl="1" indent="-342900">
              <a:buFont typeface="Arial" panose="020B0604020202020204" pitchFamily="34" charset="0"/>
              <a:buChar char="•"/>
            </a:pPr>
            <a:r>
              <a:rPr lang="en-US" sz="1200" dirty="0"/>
              <a:t>TODO: Outstanding thread on this since for MI we may have a bug here where you are not supposed to exceed a worker limit.</a:t>
            </a:r>
          </a:p>
          <a:p>
            <a:pPr marL="342900" indent="-342900">
              <a:buFont typeface="Arial" panose="020B0604020202020204" pitchFamily="34" charset="0"/>
              <a:buChar char="•"/>
            </a:pPr>
            <a:r>
              <a:rPr lang="en-US" sz="2000" dirty="0"/>
              <a:t>Be Aware Of….</a:t>
            </a:r>
          </a:p>
          <a:p>
            <a:pPr marL="571500" lvl="1" indent="-342900">
              <a:buFont typeface="Arial" panose="020B0604020202020204" pitchFamily="34" charset="0"/>
              <a:buChar char="•"/>
            </a:pPr>
            <a:r>
              <a:rPr lang="en-US" sz="1200" dirty="0"/>
              <a:t>Business Critical have AG replicas on by default so you may see HADR* waits</a:t>
            </a:r>
          </a:p>
          <a:p>
            <a:pPr marL="358518" lvl="0" indent="-342900">
              <a:buFont typeface="Arial" panose="020B0604020202020204" pitchFamily="34" charset="0"/>
              <a:buChar char="•"/>
            </a:pPr>
            <a:r>
              <a:rPr lang="en-US" sz="1200" dirty="0"/>
              <a:t>Hyperscale</a:t>
            </a:r>
          </a:p>
          <a:p>
            <a:pPr marL="571500" lvl="1" indent="-342900">
              <a:buFont typeface="Arial" panose="020B0604020202020204" pitchFamily="34" charset="0"/>
              <a:buChar char="•"/>
            </a:pPr>
            <a:r>
              <a:rPr lang="en-US" sz="1200" dirty="0"/>
              <a:t>For a complete set of diagnostics on Hyperscale reads the docs at </a:t>
            </a:r>
            <a:r>
              <a:rPr lang="en-US" sz="1200" dirty="0">
                <a:hlinkClick r:id="rId4"/>
              </a:rPr>
              <a:t>https://docs.microsoft.com/en-us/azure/sql-database/sql-database-hyperscale-performance-diagnostics</a:t>
            </a:r>
            <a:r>
              <a:rPr lang="en-US" sz="1200" dirty="0"/>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t>MI may make changes to limit workers in the future vs max worker threads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dirty="0"/>
          </a:p>
          <a:p>
            <a:pPr marL="457200" indent="-457200">
              <a:buFont typeface="Arial" panose="020B0604020202020204" pitchFamily="34" charset="0"/>
              <a:buChar char="•"/>
            </a:pPr>
            <a:r>
              <a:rPr lang="en-US" sz="1800" dirty="0"/>
              <a:t>Scaling CPU Capacity</a:t>
            </a:r>
          </a:p>
          <a:p>
            <a:pPr marL="685800" lvl="1" indent="-457200">
              <a:buFont typeface="Arial" panose="020B0604020202020204" pitchFamily="34" charset="0"/>
              <a:buChar char="•"/>
            </a:pPr>
            <a:r>
              <a:rPr lang="en-US" sz="1800" dirty="0"/>
              <a:t>Portal, T-SQL, </a:t>
            </a:r>
            <a:r>
              <a:rPr lang="en-US" sz="1800" dirty="0" err="1"/>
              <a:t>Powershell</a:t>
            </a:r>
            <a:r>
              <a:rPr lang="en-US" sz="1800" dirty="0"/>
              <a:t>, or REST</a:t>
            </a:r>
          </a:p>
          <a:p>
            <a:pPr marL="685800" lvl="1" indent="-457200">
              <a:buFont typeface="Arial" panose="020B0604020202020204" pitchFamily="34" charset="0"/>
              <a:buChar char="•"/>
            </a:pPr>
            <a:r>
              <a:rPr lang="en-US" sz="1800" dirty="0"/>
              <a:t>Downtime (can be very fast) but no migration required</a:t>
            </a:r>
          </a:p>
          <a:p>
            <a:pPr marL="685800" lvl="1" indent="-457200">
              <a:buFont typeface="Arial" panose="020B0604020202020204" pitchFamily="34" charset="0"/>
              <a:buChar char="•"/>
            </a:pPr>
            <a:r>
              <a:rPr lang="en-US" sz="1800" dirty="0"/>
              <a:t>Hyperscale can scale very fast</a:t>
            </a:r>
          </a:p>
          <a:p>
            <a:pPr marL="457200" indent="-457200">
              <a:buFont typeface="Arial" panose="020B0604020202020204" pitchFamily="34" charset="0"/>
              <a:buChar char="•"/>
            </a:pPr>
            <a:r>
              <a:rPr lang="en-US" sz="1800" dirty="0"/>
              <a:t>Increasing IOPS and reducing IO latency</a:t>
            </a:r>
          </a:p>
          <a:p>
            <a:pPr marL="685800" lvl="1" indent="-457200">
              <a:buFont typeface="Arial" panose="020B0604020202020204" pitchFamily="34" charset="0"/>
              <a:buChar char="•"/>
            </a:pPr>
            <a:r>
              <a:rPr lang="en-US" sz="1800" dirty="0"/>
              <a:t>Do you know IOPS?</a:t>
            </a:r>
          </a:p>
          <a:p>
            <a:pPr marL="685800" lvl="1" indent="-457200">
              <a:buFont typeface="Arial" panose="020B0604020202020204" pitchFamily="34" charset="0"/>
              <a:buChar char="•"/>
            </a:pPr>
            <a:r>
              <a:rPr lang="en-US" sz="1800" dirty="0"/>
              <a:t>IOPs restrictions may show the form of I/O latency</a:t>
            </a:r>
          </a:p>
          <a:p>
            <a:pPr marL="685800" lvl="1" indent="-457200">
              <a:buFont typeface="Arial" panose="020B0604020202020204" pitchFamily="34" charset="0"/>
              <a:buChar char="•"/>
            </a:pPr>
            <a:r>
              <a:rPr lang="en-US" sz="1800" dirty="0"/>
              <a:t>For Azure DB, consider BC or Hyperscale</a:t>
            </a:r>
          </a:p>
          <a:p>
            <a:pPr marL="685800" lvl="1" indent="-457200">
              <a:buFont typeface="Arial" panose="020B0604020202020204" pitchFamily="34" charset="0"/>
              <a:buChar char="•"/>
            </a:pPr>
            <a:r>
              <a:rPr lang="en-US" sz="1800" dirty="0"/>
              <a:t>For MI, either move to BC or change # files or file size</a:t>
            </a:r>
          </a:p>
          <a:p>
            <a:pPr marL="457200" indent="-457200">
              <a:buFont typeface="Arial" panose="020B0604020202020204" pitchFamily="34" charset="0"/>
              <a:buChar char="•"/>
            </a:pPr>
            <a:r>
              <a:rPr lang="en-US" sz="1800" dirty="0"/>
              <a:t>Increasing Memory or Workers</a:t>
            </a:r>
          </a:p>
          <a:p>
            <a:pPr marL="685800" lvl="1" indent="-457200">
              <a:buFont typeface="Arial" panose="020B0604020202020204" pitchFamily="34" charset="0"/>
              <a:buChar char="•"/>
            </a:pPr>
            <a:r>
              <a:rPr lang="en-US" sz="1800" dirty="0"/>
              <a:t>For Azure DB, scale up vCores with higher limits for more memory or workers</a:t>
            </a:r>
          </a:p>
          <a:p>
            <a:pPr marL="685800" lvl="1" indent="-457200">
              <a:buFont typeface="Arial" panose="020B0604020202020204" pitchFamily="34" charset="0"/>
              <a:buChar char="•"/>
            </a:pPr>
            <a:r>
              <a:rPr lang="en-US" sz="1800" dirty="0"/>
              <a:t>For MI, scale up vCores for more memory</a:t>
            </a:r>
          </a:p>
          <a:p>
            <a:pPr marL="685800" lvl="1" indent="-457200">
              <a:buFont typeface="Arial" panose="020B0604020202020204" pitchFamily="34" charset="0"/>
              <a:buChar char="•"/>
            </a:pPr>
            <a:r>
              <a:rPr lang="en-US" sz="1800" dirty="0"/>
              <a:t>Max worker threads for MI</a:t>
            </a:r>
          </a:p>
          <a:p>
            <a:pPr marL="457200" indent="-457200">
              <a:buFont typeface="Arial" panose="020B0604020202020204" pitchFamily="34" charset="0"/>
              <a:buChar char="•"/>
            </a:pPr>
            <a:r>
              <a:rPr lang="en-US" sz="1800" dirty="0"/>
              <a:t>Improving Application Latency</a:t>
            </a:r>
          </a:p>
          <a:p>
            <a:pPr marL="685800" lvl="1" indent="-457200">
              <a:buFont typeface="Arial" panose="020B0604020202020204" pitchFamily="34" charset="0"/>
              <a:buChar char="•"/>
            </a:pPr>
            <a:r>
              <a:rPr lang="en-US" sz="1800" dirty="0"/>
              <a:t>Use redirect connections and not proxy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activity 1 and 2 from </a:t>
            </a:r>
            <a:r>
              <a:rPr lang="en-US" dirty="0">
                <a:hlinkClick r:id="rId3"/>
              </a:rPr>
              <a:t>https://github.com/microsoft/sqlworkshops-azuresqlworkshop/blob/master/azuresqlworkshop/04-Performance.md#1</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382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9528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137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@Bob</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Go through the labs</a:t>
            </a:r>
          </a:p>
          <a:p>
            <a:r>
              <a:rPr lang="en-US" sz="882" kern="1200" dirty="0">
                <a:solidFill>
                  <a:schemeClr val="tx1"/>
                </a:solidFill>
                <a:effectLst/>
                <a:latin typeface="Segoe UI Light" pitchFamily="34" charset="0"/>
                <a:ea typeface="+mn-ea"/>
                <a:cs typeface="+mn-cs"/>
              </a:rPr>
              <a:t>Take your projects and decide what to use when</a:t>
            </a:r>
          </a:p>
          <a:p>
            <a:r>
              <a:rPr lang="en-US" sz="882" kern="1200" dirty="0">
                <a:solidFill>
                  <a:schemeClr val="tx1"/>
                </a:solidFill>
                <a:effectLst/>
                <a:latin typeface="Segoe UI Light" pitchFamily="34" charset="0"/>
                <a:ea typeface="+mn-ea"/>
                <a:cs typeface="+mn-cs"/>
              </a:rPr>
              <a:t>Do a POC, start small </a:t>
            </a:r>
          </a:p>
          <a:p>
            <a:r>
              <a:rPr lang="en-US" sz="882" kern="1200" dirty="0">
                <a:solidFill>
                  <a:schemeClr val="tx1"/>
                </a:solidFill>
                <a:effectLst/>
                <a:latin typeface="Segoe UI Light" pitchFamily="34" charset="0"/>
                <a:ea typeface="+mn-ea"/>
                <a:cs typeface="+mn-cs"/>
              </a:rPr>
              <a:t>Try your day to day things in SQL Server, and try them in Azure SQL</a:t>
            </a:r>
          </a:p>
          <a:p>
            <a:endParaRPr lang="en-US" dirty="0"/>
          </a:p>
          <a:p>
            <a:endParaRPr lang="en-US" dirty="0"/>
          </a:p>
          <a:p>
            <a:r>
              <a:rPr lang="en-US" dirty="0"/>
              <a:t>Circle back on the goals</a:t>
            </a:r>
          </a:p>
          <a:p>
            <a:endParaRPr lang="en-US" dirty="0"/>
          </a:p>
          <a:p>
            <a:r>
              <a:rPr lang="en-US" dirty="0">
                <a:hlinkClick r:id="rId3"/>
              </a:rPr>
              <a:t>https://customers.microsoft.com/en-us/story/724156-hr-block-professional-services-azure-sql-server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a:t>
            </a:r>
          </a:p>
          <a:p>
            <a:endParaRPr lang="en-US" dirty="0"/>
          </a:p>
          <a:p>
            <a:r>
              <a:rPr lang="en-US" dirty="0"/>
              <a:t>No separate slide here but transaction replication is supported Azure SQL Managed Instance. Merge is not supported.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385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for Backup Integrity Checks</a:t>
            </a:r>
          </a:p>
          <a:p>
            <a:endParaRPr lang="en-US" dirty="0"/>
          </a:p>
          <a:p>
            <a:r>
              <a:rPr lang="en-US" sz="882" b="0" i="0" kern="1200" dirty="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dirty="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Restore to new database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You can deploy a new database also based on a backup</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Notes on LTR backups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dirty="0">
                <a:solidFill>
                  <a:schemeClr val="tx1"/>
                </a:solidFill>
                <a:effectLst/>
                <a:latin typeface="Segoe UI Light" pitchFamily="34" charset="0"/>
                <a:ea typeface="+mn-ea"/>
                <a:cs typeface="+mn-cs"/>
              </a:rPr>
              <a:t>LTR not supported on Hyperscale today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Current limits for LTR of backups for Managed Instance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dirty="0">
                <a:solidFill>
                  <a:schemeClr val="tx1"/>
                </a:solidFill>
                <a:effectLst/>
                <a:latin typeface="Segoe UI Light" pitchFamily="34" charset="0"/>
                <a:ea typeface="+mn-ea"/>
                <a:cs typeface="+mn-cs"/>
              </a:rPr>
              <a:t>Limited public preview</a:t>
            </a:r>
            <a:r>
              <a:rPr lang="en-US" sz="882" b="0" i="0" kern="1200" dirty="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dirty="0">
                <a:solidFill>
                  <a:schemeClr val="tx1"/>
                </a:solidFill>
                <a:effectLst/>
                <a:latin typeface="Segoe UI Light" pitchFamily="34" charset="0"/>
                <a:ea typeface="+mn-ea"/>
                <a:cs typeface="+mn-cs"/>
                <a:hlinkClick r:id="rId3"/>
              </a:rPr>
              <a:t>PowerShell only</a:t>
            </a:r>
            <a:r>
              <a:rPr lang="en-US" sz="882" b="0" i="0" kern="1200" dirty="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dirty="0">
              <a:solidFill>
                <a:schemeClr val="tx1"/>
              </a:solidFill>
              <a:effectLst/>
              <a:latin typeface="Segoe UI Light" pitchFamily="34" charset="0"/>
              <a:ea typeface="+mn-ea"/>
              <a:cs typeface="+mn-cs"/>
            </a:endParaRPr>
          </a:p>
          <a:p>
            <a:r>
              <a:rPr lang="en-US" dirty="0"/>
              <a:t>Restore deleted databases</a:t>
            </a:r>
          </a:p>
          <a:p>
            <a:endParaRPr lang="en-US" dirty="0"/>
          </a:p>
          <a:p>
            <a:r>
              <a:rPr lang="en-US" dirty="0"/>
              <a:t>You cannot restore a deletion of a logical server or managed instance. The portal only allows you to restore a deleted database back to the deletion time. You need </a:t>
            </a:r>
            <a:r>
              <a:rPr lang="en-US" dirty="0" err="1"/>
              <a:t>Powershell</a:t>
            </a:r>
            <a:r>
              <a:rPr lang="en-US" dirty="0"/>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Images from docs </a:t>
            </a:r>
            <a:r>
              <a:rPr lang="en-US" sz="900" dirty="0">
                <a:hlinkClick r:id="rId3"/>
              </a:rPr>
              <a:t>https://docs.microsoft.com/en-us/azure/sql-database/sql-database-high-availability</a:t>
            </a:r>
            <a:endParaRPr lang="en-US" sz="900" dirty="0"/>
          </a:p>
          <a:p>
            <a:endParaRPr lang="en-US" sz="900" b="0" dirty="0"/>
          </a:p>
          <a:p>
            <a:r>
              <a:rPr lang="en-US" sz="900" b="0" dirty="0"/>
              <a:t>Notes:</a:t>
            </a:r>
          </a:p>
          <a:p>
            <a:endParaRPr lang="en-US" sz="900" b="0" dirty="0"/>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Force failover using </a:t>
            </a:r>
            <a:r>
              <a:rPr lang="en-US" sz="2000" dirty="0" err="1">
                <a:gradFill>
                  <a:gsLst>
                    <a:gs pos="2917">
                      <a:schemeClr val="tx1"/>
                    </a:gs>
                    <a:gs pos="30000">
                      <a:schemeClr val="tx1"/>
                    </a:gs>
                  </a:gsLst>
                  <a:lin ang="5400000" scaled="0"/>
                </a:gradFill>
              </a:rPr>
              <a:t>Powershell</a:t>
            </a:r>
            <a:r>
              <a:rPr lang="en-US" sz="2000" dirty="0">
                <a:gradFill>
                  <a:gsLst>
                    <a:gs pos="2917">
                      <a:schemeClr val="tx1"/>
                    </a:gs>
                    <a:gs pos="30000">
                      <a:schemeClr val="tx1"/>
                    </a:gs>
                  </a:gsLst>
                  <a:lin ang="5400000" scaled="0"/>
                </a:gradFill>
              </a:rPr>
              <a:t> (see more at </a:t>
            </a:r>
            <a:r>
              <a:rPr lang="en-US" sz="2000" dirty="0">
                <a:hlinkClick r:id="rId4"/>
              </a:rPr>
              <a:t>https://docs.microsoft.com/en-us/powershell/module/az.sql/invoke-azsqldatabasefailover?view=azps-3.8.0</a:t>
            </a:r>
            <a:r>
              <a:rPr lang="en-US" sz="2000" dirty="0"/>
              <a:t>) or REST. There are limits on how often you can do this.</a:t>
            </a:r>
            <a:endParaRPr lang="en-US" sz="20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Image comes from </a:t>
            </a:r>
            <a:r>
              <a:rPr lang="en-US" sz="900" dirty="0">
                <a:hlinkClick r:id="rId3"/>
              </a:rPr>
              <a:t>https://docs.microsoft.com/en-us/azure/sql-database/sql-database-high-availability#premium-and-business-critical-service-tier-availability</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Four replicas kept available</a:t>
            </a:r>
          </a:p>
          <a:p>
            <a:endParaRPr lang="en-US" sz="900" dirty="0"/>
          </a:p>
          <a:p>
            <a:r>
              <a:rPr lang="en-US" sz="900" dirty="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dirty="0"/>
          </a:p>
          <a:p>
            <a:r>
              <a:rPr lang="en-US" sz="900" b="0" dirty="0"/>
              <a:t>This is a big difference from default configuration of AGs with SQL Server</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accent3"/>
              </a:solidFill>
            </a:endParaRPr>
          </a:p>
          <a:p>
            <a:r>
              <a:rPr lang="en-US" sz="882" b="0" i="0" kern="1200" dirty="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dirty="0"/>
          </a:p>
          <a:p>
            <a:endParaRPr lang="en-US" sz="900" b="0" dirty="0"/>
          </a:p>
          <a:p>
            <a:r>
              <a:rPr lang="en-US" sz="900" b="0" dirty="0"/>
              <a:t>Read more about read scale out at </a:t>
            </a:r>
            <a:r>
              <a:rPr lang="en-US" sz="900" dirty="0">
                <a:hlinkClick r:id="rId4"/>
              </a:rPr>
              <a:t>https://docs.microsoft.com/en-us/azure/sql-database/sql-database-read-scale-out</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Force failover using </a:t>
            </a:r>
            <a:r>
              <a:rPr lang="en-US" sz="900" dirty="0" err="1">
                <a:gradFill>
                  <a:gsLst>
                    <a:gs pos="2917">
                      <a:schemeClr val="tx1"/>
                    </a:gs>
                    <a:gs pos="30000">
                      <a:schemeClr val="tx1"/>
                    </a:gs>
                  </a:gsLst>
                  <a:lin ang="5400000" scaled="0"/>
                </a:gradFill>
              </a:rPr>
              <a:t>Powershell</a:t>
            </a:r>
            <a:r>
              <a:rPr lang="en-US" sz="900" dirty="0">
                <a:gradFill>
                  <a:gsLst>
                    <a:gs pos="2917">
                      <a:schemeClr val="tx1"/>
                    </a:gs>
                    <a:gs pos="30000">
                      <a:schemeClr val="tx1"/>
                    </a:gs>
                  </a:gsLst>
                  <a:lin ang="5400000" scaled="0"/>
                </a:gradFill>
              </a:rPr>
              <a:t> (see more at </a:t>
            </a:r>
            <a:r>
              <a:rPr lang="en-US" sz="900" dirty="0">
                <a:hlinkClick r:id="rId5"/>
              </a:rPr>
              <a:t>https://docs.microsoft.com/en-us/powershell/module/az.sql/invoke-azsqldatabasefailover?view=azps-3.8.0</a:t>
            </a:r>
            <a:r>
              <a:rPr lang="en-US" sz="900" dirty="0"/>
              <a:t>) or REST. There are limits on how often you can do this.</a:t>
            </a:r>
            <a:endParaRPr lang="en-US" sz="900" dirty="0">
              <a:gradFill>
                <a:gsLst>
                  <a:gs pos="2917">
                    <a:schemeClr val="tx1"/>
                  </a:gs>
                  <a:gs pos="30000">
                    <a:schemeClr val="tx1"/>
                  </a:gs>
                </a:gsLst>
                <a:lin ang="5400000" scaled="0"/>
              </a:gradFill>
            </a:endParaRPr>
          </a:p>
          <a:p>
            <a:endParaRPr lang="en-US" sz="900" dirty="0"/>
          </a:p>
          <a:p>
            <a:r>
              <a:rPr lang="en-US" sz="900" dirty="0"/>
              <a:t>Important note about read replicas</a:t>
            </a:r>
          </a:p>
          <a:p>
            <a:endParaRPr lang="en-US" sz="900" dirty="0"/>
          </a:p>
          <a:p>
            <a:r>
              <a:rPr lang="en-US" sz="882" b="0" i="0" kern="1200" dirty="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dirty="0"/>
          </a:p>
          <a:p>
            <a:endParaRPr lang="en-US" sz="900" dirty="0"/>
          </a:p>
          <a:p>
            <a:endParaRPr lang="en-US" sz="900" dirty="0"/>
          </a:p>
          <a:p>
            <a:endParaRPr lang="en-US" sz="900" b="0" dirty="0"/>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6/17/2020 9:36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6/17/2020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6/17/2020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6/17/2020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6/17/2020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6/17/2020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6/17/2020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6/17/2020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image" Target="../media/image14.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theme" Target="../theme/theme10.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theme" Target="../theme/theme11.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image" Target="../media/image6.emf"/><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theme" Target="../theme/theme12.xml"/><Relationship Id="rId8" Type="http://schemas.openxmlformats.org/officeDocument/2006/relationships/slideLayout" Target="../slideLayouts/slideLayout261.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9" Type="http://schemas.openxmlformats.org/officeDocument/2006/relationships/image" Target="../media/image6.emf"/><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38" Type="http://schemas.openxmlformats.org/officeDocument/2006/relationships/theme" Target="../theme/theme13.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37" Type="http://schemas.openxmlformats.org/officeDocument/2006/relationships/slideLayout" Target="../slideLayouts/slideLayout332.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slideLayout" Target="../slideLayouts/slideLayout331.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8" Type="http://schemas.openxmlformats.org/officeDocument/2006/relationships/slideLayout" Target="../slideLayouts/slideLayout303.xml"/><Relationship Id="rId3" Type="http://schemas.openxmlformats.org/officeDocument/2006/relationships/slideLayout" Target="../slideLayouts/slideLayout29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 Type="http://schemas.openxmlformats.org/officeDocument/2006/relationships/slideLayout" Target="../slideLayouts/slideLayout335.xml"/><Relationship Id="rId21" Type="http://schemas.openxmlformats.org/officeDocument/2006/relationships/slideLayout" Target="../slideLayouts/slideLayout353.xml"/><Relationship Id="rId7" Type="http://schemas.openxmlformats.org/officeDocument/2006/relationships/slideLayout" Target="../slideLayouts/slideLayout339.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0" Type="http://schemas.openxmlformats.org/officeDocument/2006/relationships/slideLayout" Target="../slideLayouts/slideLayout352.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theme" Target="../theme/theme14.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theme" Target="../theme/theme8.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image" Target="../media/image6.emf"/><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image" Target="../media/image1.emf"/><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theme" Target="../theme/theme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3" r:id="rId36"/>
    <p:sldLayoutId id="2147484994" r:id="rId37"/>
    <p:sldLayoutId id="2147484995" r:id="rId38"/>
    <p:sldLayoutId id="2147484996" r:id="rId39"/>
    <p:sldLayoutId id="2147484997" r:id="rId40"/>
    <p:sldLayoutId id="2147484998"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8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8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4.xml"/><Relationship Id="rId1" Type="http://schemas.openxmlformats.org/officeDocument/2006/relationships/slideLayout" Target="../slideLayouts/slideLayout18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85.xml"/><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5.xm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9.xml"/><Relationship Id="rId1" Type="http://schemas.openxmlformats.org/officeDocument/2006/relationships/slideLayout" Target="../slideLayouts/slideLayout1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8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8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8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85.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34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85.xml"/><Relationship Id="rId5" Type="http://schemas.openxmlformats.org/officeDocument/2006/relationships/image" Target="../media/image30.sv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85.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5.xml"/></Relationships>
</file>

<file path=ppt/slides/_rels/slide41.xml.rels><?xml version="1.0" encoding="UTF-8" standalone="yes"?>
<Relationships xmlns="http://schemas.openxmlformats.org/package/2006/relationships"><Relationship Id="rId3" Type="http://schemas.openxmlformats.org/officeDocument/2006/relationships/hyperlink" Target="aka.ms/sqlworkshops" TargetMode="External"/><Relationship Id="rId2" Type="http://schemas.openxmlformats.org/officeDocument/2006/relationships/notesSlide" Target="../notesSlides/notesSlide39.xml"/><Relationship Id="rId1" Type="http://schemas.openxmlformats.org/officeDocument/2006/relationships/slideLayout" Target="../slideLayouts/slideLayout185.xml"/><Relationship Id="rId6" Type="http://schemas.openxmlformats.org/officeDocument/2006/relationships/hyperlink" Target="aka.ms/dataexposed" TargetMode="External"/><Relationship Id="rId5" Type="http://schemas.openxmlformats.org/officeDocument/2006/relationships/hyperlink" Target="aka.ms/azuresqldocs" TargetMode="External"/><Relationship Id="rId4" Type="http://schemas.openxmlformats.org/officeDocument/2006/relationships/hyperlink" Target="aka.ms/chooseazuresql"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3.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5.xml"/><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5.xml"/><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13337"/>
            <a:ext cx="9144000" cy="1354217"/>
          </a:xfrm>
        </p:spPr>
        <p:txBody>
          <a:bodyPr/>
          <a:lstStyle/>
          <a:p>
            <a:r>
              <a:rPr lang="en-US" sz="4400" dirty="0">
                <a:solidFill>
                  <a:schemeClr val="accent1"/>
                </a:solidFill>
              </a:rPr>
              <a:t>SQL Server to Azure SQL</a:t>
            </a:r>
            <a:br>
              <a:rPr lang="en-US" sz="4400" dirty="0">
                <a:solidFill>
                  <a:schemeClr val="accent2"/>
                </a:solidFill>
              </a:rPr>
            </a:br>
            <a:r>
              <a:rPr lang="en-US" sz="4400" dirty="0">
                <a:solidFill>
                  <a:schemeClr val="accent2"/>
                </a:solidFill>
              </a:rPr>
              <a:t>Performance and Availability</a:t>
            </a:r>
            <a:endParaRPr lang="en-US" sz="4400" spc="0" dirty="0">
              <a:solidFill>
                <a:schemeClr val="accent2"/>
              </a:solidFill>
            </a:endParaRPr>
          </a:p>
        </p:txBody>
      </p:sp>
      <p:sp>
        <p:nvSpPr>
          <p:cNvPr id="3" name="TextBox 2">
            <a:extLst>
              <a:ext uri="{FF2B5EF4-FFF2-40B4-BE49-F238E27FC236}">
                <a16:creationId xmlns:a16="http://schemas.microsoft.com/office/drawing/2014/main" id="{C0C2B1F4-CFEE-4132-ACE4-80AD58635A72}"/>
              </a:ext>
            </a:extLst>
          </p:cNvPr>
          <p:cNvSpPr txBox="1"/>
          <p:nvPr/>
        </p:nvSpPr>
        <p:spPr>
          <a:xfrm>
            <a:off x="584200" y="4297203"/>
            <a:ext cx="4553857" cy="2185214"/>
          </a:xfrm>
          <a:prstGeom prst="rect">
            <a:avLst/>
          </a:prstGeom>
          <a:noFill/>
        </p:spPr>
        <p:txBody>
          <a:bodyPr wrap="square" lIns="0" tIns="0" rIns="0" bIns="0" rtlCol="0">
            <a:spAutoFit/>
          </a:bodyPr>
          <a:lstStyle/>
          <a:p>
            <a:pPr marL="457200" lvl="0" indent="-457200">
              <a:spcAft>
                <a:spcPts val="600"/>
              </a:spcAft>
              <a:defRPr/>
            </a:pPr>
            <a:r>
              <a:rPr lang="en-US" sz="1600" dirty="0">
                <a:gradFill>
                  <a:gsLst>
                    <a:gs pos="2917">
                      <a:prstClr val="white"/>
                    </a:gs>
                    <a:gs pos="30000">
                      <a:prstClr val="white"/>
                    </a:gs>
                  </a:gsLst>
                  <a:lin ang="5400000" scaled="0"/>
                </a:gradFill>
              </a:rPr>
              <a:t>Bob Ward, Principal Architect</a:t>
            </a:r>
          </a:p>
          <a:p>
            <a:pPr marL="457200" lvl="0" indent="-457200">
              <a:spcAft>
                <a:spcPts val="600"/>
              </a:spcAft>
              <a:defRPr/>
            </a:pPr>
            <a:r>
              <a:rPr lang="en-US" sz="1600" dirty="0">
                <a:gradFill>
                  <a:gsLst>
                    <a:gs pos="2917">
                      <a:prstClr val="white"/>
                    </a:gs>
                    <a:gs pos="30000">
                      <a:prstClr val="white"/>
                    </a:gs>
                  </a:gsLst>
                  <a:lin ang="5400000" scaled="0"/>
                </a:gradFill>
              </a:rPr>
              <a:t>Anna Hoffman, Data &amp; Applied Scientist</a:t>
            </a:r>
          </a:p>
          <a:p>
            <a:pPr marL="457200" lvl="0" indent="-457200">
              <a:spcAft>
                <a:spcPts val="600"/>
              </a:spcAft>
              <a:defRPr/>
            </a:pPr>
            <a:r>
              <a:rPr lang="en-US" sz="1600" dirty="0">
                <a:gradFill>
                  <a:gsLst>
                    <a:gs pos="2917">
                      <a:prstClr val="white"/>
                    </a:gs>
                    <a:gs pos="30000">
                      <a:prstClr val="white"/>
                    </a:gs>
                  </a:gsLst>
                  <a:lin ang="5400000" scaled="0"/>
                </a:gradFill>
              </a:rPr>
              <a:t>Microsoft Azure Data</a:t>
            </a:r>
          </a:p>
          <a:p>
            <a:pPr marL="457200" lvl="0" indent="-457200">
              <a:spcAft>
                <a:spcPts val="600"/>
              </a:spcAft>
              <a:defRPr/>
            </a:pPr>
            <a:endParaRPr lang="en-US" sz="1600" dirty="0">
              <a:gradFill>
                <a:gsLst>
                  <a:gs pos="2917">
                    <a:prstClr val="white"/>
                  </a:gs>
                  <a:gs pos="30000">
                    <a:prstClr val="white"/>
                  </a:gs>
                </a:gsLst>
                <a:lin ang="5400000" scaled="0"/>
              </a:gradFill>
            </a:endParaRPr>
          </a:p>
          <a:p>
            <a:pPr marL="457200" lvl="0" indent="-457200">
              <a:spcAft>
                <a:spcPts val="600"/>
              </a:spcAft>
              <a:defRPr/>
            </a:pPr>
            <a:endParaRPr lang="en-US" sz="1600" dirty="0">
              <a:gradFill>
                <a:gsLst>
                  <a:gs pos="2917">
                    <a:prstClr val="white"/>
                  </a:gs>
                  <a:gs pos="30000">
                    <a:prstClr val="white"/>
                  </a:gs>
                </a:gsLst>
                <a:lin ang="5400000" scaled="0"/>
              </a:gradFill>
            </a:endParaRPr>
          </a:p>
          <a:p>
            <a:pPr marL="457200" lvl="0" indent="-457200">
              <a:spcAft>
                <a:spcPts val="600"/>
              </a:spcAft>
              <a:defRPr/>
            </a:pPr>
            <a:endParaRPr lang="en-US" sz="1600" dirty="0">
              <a:gradFill>
                <a:gsLst>
                  <a:gs pos="2917">
                    <a:prstClr val="white"/>
                  </a:gs>
                  <a:gs pos="30000">
                    <a:prstClr val="white"/>
                  </a:gs>
                </a:gsLst>
                <a:lin ang="5400000" scaled="0"/>
              </a:gradFill>
            </a:endParaRPr>
          </a:p>
          <a:p>
            <a:pPr marL="457200" lvl="0" indent="-457200">
              <a:spcAft>
                <a:spcPts val="600"/>
              </a:spcAft>
              <a:defRPr/>
            </a:pPr>
            <a:r>
              <a:rPr lang="en-US" sz="1600" dirty="0">
                <a:gradFill>
                  <a:gsLst>
                    <a:gs pos="2917">
                      <a:prstClr val="white"/>
                    </a:gs>
                    <a:gs pos="30000">
                      <a:prstClr val="white"/>
                    </a:gs>
                  </a:gsLst>
                  <a:lin ang="5400000" scaled="0"/>
                </a:gradFill>
              </a:rPr>
              <a:t>#</a:t>
            </a:r>
            <a:r>
              <a:rPr lang="en-US" sz="1600" dirty="0" err="1">
                <a:gradFill>
                  <a:gsLst>
                    <a:gs pos="2917">
                      <a:prstClr val="white"/>
                    </a:gs>
                    <a:gs pos="30000">
                      <a:prstClr val="white"/>
                    </a:gs>
                  </a:gsLst>
                  <a:lin ang="5400000" scaled="0"/>
                </a:gradFill>
              </a:rPr>
              <a:t>AzureSQL</a:t>
            </a:r>
            <a:r>
              <a:rPr lang="en-US" sz="1600" dirty="0">
                <a:gradFill>
                  <a:gsLst>
                    <a:gs pos="2917">
                      <a:prstClr val="white"/>
                    </a:gs>
                    <a:gs pos="30000">
                      <a:prstClr val="white"/>
                    </a:gs>
                  </a:gsLst>
                  <a:lin ang="5400000" scaled="0"/>
                </a:gradFill>
              </a:rPr>
              <a:t> </a:t>
            </a: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Faster failovers with Business critical</a:t>
            </a:r>
          </a:p>
        </p:txBody>
      </p:sp>
    </p:spTree>
    <p:extLst>
      <p:ext uri="{BB962C8B-B14F-4D97-AF65-F5344CB8AC3E}">
        <p14:creationId xmlns:p14="http://schemas.microsoft.com/office/powerpoint/2010/main" val="303092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dirty="0">
                <a:solidFill>
                  <a:srgbClr val="000000"/>
                </a:solidFill>
              </a:rPr>
              <a:t>Hyperscale High Availability*</a:t>
            </a:r>
            <a:endParaRPr lang="en-US" dirty="0"/>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200" name="TextBox 199">
            <a:extLst>
              <a:ext uri="{FF2B5EF4-FFF2-40B4-BE49-F238E27FC236}">
                <a16:creationId xmlns:a16="http://schemas.microsoft.com/office/drawing/2014/main" id="{5FD053DC-2DBB-4327-B83B-524B35A3A222}"/>
              </a:ext>
            </a:extLst>
          </p:cNvPr>
          <p:cNvSpPr txBox="1"/>
          <p:nvPr/>
        </p:nvSpPr>
        <p:spPr>
          <a:xfrm>
            <a:off x="10063780" y="5892385"/>
            <a:ext cx="1768113"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*Not in managed instance</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2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01392" y="1196206"/>
            <a:ext cx="4380412" cy="166199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Could slow down latency sensitive OLTP applications</a:t>
            </a: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redundant configuration</a:t>
            </a:r>
            <a:endParaRPr lang="en-US"/>
          </a:p>
        </p:txBody>
      </p:sp>
      <p:grpSp>
        <p:nvGrpSpPr>
          <p:cNvPr id="6" name="Group 5">
            <a:extLst>
              <a:ext uri="{FF2B5EF4-FFF2-40B4-BE49-F238E27FC236}">
                <a16:creationId xmlns:a16="http://schemas.microsoft.com/office/drawing/2014/main" id="{C92ADCA4-83CB-414D-A1A4-10B4F2E50097}"/>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B89C20DA-CCAB-BA46-A7D8-7E3F8F4171C2}"/>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FCB49EE8-41A6-A14E-91DD-A8ECDE656C14}"/>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0B3D2A20-9A06-5540-B4E0-F5084C7C0276}"/>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6A42A0D2-E0DF-C549-BBAD-DD060E4D83A3}"/>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63DE3A10-0D68-AD43-A11D-DB92D8E58CA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682B46B4-2A4B-AE48-8E6D-7EBA8850C7E5}"/>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16978A0D-31C9-8B4E-8107-9D7D78C6A191}"/>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C41D38ED-F06B-234E-986D-DBD9A29E9C8F}"/>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2F66EB95-A98E-064A-8D3A-868B083A69B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164C811-EE13-AE49-821B-1E1EE23EF19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9F7897A6-3504-8F4A-95AD-FF558EB2F7F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5F598D7-F37A-4948-AC56-597D8D4F8E1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1429552D-3355-FD4C-B812-D94EE06B837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91D89CA-1D78-4243-AC43-7A55D8927D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47D0DC3F-F7F4-0D41-B903-ACD3C16684B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rgbClr val="0078D4"/>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effectLst/>
                        </a:rPr>
                        <a:t>N/A</a:t>
                      </a:r>
                      <a:endParaRPr lang="en-US" sz="1600" dirty="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dirty="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dirty="0">
                          <a:effectLst/>
                        </a:rPr>
                        <a:t>Recovery point objective (RPO)</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dirty="0">
                          <a:effectLst/>
                        </a:rPr>
                        <a:t>Business critical</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dirty="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dirty="0">
                          <a:effectLst/>
                        </a:rPr>
                        <a:t>30 sec</a:t>
                      </a:r>
                      <a:endParaRPr lang="en-US" sz="1600" dirty="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7060420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dirty="0">
                <a:solidFill>
                  <a:srgbClr val="000000"/>
                </a:solidFill>
              </a:rPr>
              <a:t>Active geo-replication vs auto-failover groups</a:t>
            </a:r>
            <a:endParaRPr lang="en-US" dirty="0"/>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637700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dirty="0">
                <a:solidFill>
                  <a:srgbClr val="000000"/>
                </a:solidFill>
              </a:rPr>
              <a:t>Active geo-replication vs auto-failover groups</a:t>
            </a:r>
            <a:endParaRPr lang="en-US" dirty="0"/>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spTree>
    <p:extLst>
      <p:ext uri="{BB962C8B-B14F-4D97-AF65-F5344CB8AC3E}">
        <p14:creationId xmlns:p14="http://schemas.microsoft.com/office/powerpoint/2010/main" val="1844183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Geo-distributed applications with auto-failover groups</a:t>
            </a:r>
          </a:p>
        </p:txBody>
      </p:sp>
    </p:spTree>
    <p:extLst>
      <p:ext uri="{BB962C8B-B14F-4D97-AF65-F5344CB8AC3E}">
        <p14:creationId xmlns:p14="http://schemas.microsoft.com/office/powerpoint/2010/main" val="343219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dirty="0"/>
              <a:t>You cannot set OFFLINE and EMERGENCY</a:t>
            </a:r>
          </a:p>
          <a:p>
            <a:pPr marL="236538" lvl="1" indent="-223838">
              <a:buClr>
                <a:schemeClr val="accent1"/>
              </a:buClr>
              <a:buSzPct val="100000"/>
              <a:buFont typeface="Arial" panose="020B0604020202020204" pitchFamily="34" charset="0"/>
              <a:buChar char="•"/>
            </a:pPr>
            <a:r>
              <a:rPr lang="en-US" sz="1600" dirty="0"/>
              <a:t>RESTRICTED_USER access allowed</a:t>
            </a:r>
          </a:p>
          <a:p>
            <a:pPr marL="236538" lvl="1" indent="-223838">
              <a:buClr>
                <a:schemeClr val="accent1"/>
              </a:buClr>
              <a:buSzPct val="100000"/>
              <a:buFont typeface="Arial" panose="020B0604020202020204" pitchFamily="34" charset="0"/>
              <a:buChar char="•"/>
            </a:pPr>
            <a:r>
              <a:rPr lang="en-US" sz="1600" dirty="0"/>
              <a:t>Dedicated Admin Connection (DAC) allowed</a:t>
            </a:r>
          </a:p>
          <a:p>
            <a:pPr marL="236538" lvl="1" indent="-223838">
              <a:buClr>
                <a:schemeClr val="accent1"/>
              </a:buClr>
              <a:buSzPct val="100000"/>
              <a:buFont typeface="Arial" panose="020B0604020202020204" pitchFamily="34" charset="0"/>
              <a:buChar char="•"/>
            </a:pPr>
            <a:r>
              <a:rPr lang="en-US" sz="1600" dirty="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Multiple copies of data and backups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Users can execute DBCC CHECKDB (no repair)</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Database CHECKSUM on by default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Auto Page Repair when possible</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Data integrity error alert monitoring</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Backup and restore integrity checks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“lost write” and “stale read” detection</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Repair without notification if no impact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a:ea typeface="+mn-ea"/>
                <a:cs typeface="+mn-cs"/>
              </a:rPr>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4396828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dirty="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dirty="0"/>
              <a:t>Does it require more space?</a:t>
            </a:r>
          </a:p>
          <a:p>
            <a:pPr marL="236538" lvl="1" indent="-223838">
              <a:buClr>
                <a:schemeClr val="accent1"/>
              </a:buClr>
              <a:buSzPct val="100000"/>
              <a:buFont typeface="Arial" panose="020B0604020202020204" pitchFamily="34" charset="0"/>
              <a:buChar char="•"/>
            </a:pPr>
            <a:r>
              <a:rPr lang="en-US" sz="1600" dirty="0"/>
              <a:t>Will it affect performance?</a:t>
            </a:r>
          </a:p>
          <a:p>
            <a:pPr marL="236538" lvl="1" indent="-223838">
              <a:buClr>
                <a:schemeClr val="accent1"/>
              </a:buClr>
              <a:buSzPct val="100000"/>
              <a:buFont typeface="Arial" panose="020B0604020202020204" pitchFamily="34" charset="0"/>
              <a:buChar char="•"/>
            </a:pPr>
            <a:r>
              <a:rPr lang="en-US" sz="1600" dirty="0"/>
              <a:t>Will I still see versions in </a:t>
            </a:r>
            <a:r>
              <a:rPr lang="en-US" sz="1600" dirty="0" err="1"/>
              <a:t>tempdb</a:t>
            </a:r>
            <a:r>
              <a:rPr lang="en-US" sz="1600" dirty="0"/>
              <a:t>?</a:t>
            </a:r>
          </a:p>
          <a:p>
            <a:pPr marL="236538" lvl="1" indent="-223838">
              <a:buClr>
                <a:schemeClr val="accent1"/>
              </a:buClr>
              <a:buSzPct val="100000"/>
              <a:buFont typeface="Arial" panose="020B0604020202020204" pitchFamily="34" charset="0"/>
              <a:buChar char="•"/>
            </a:pPr>
            <a:r>
              <a:rPr lang="en-US" sz="1600" dirty="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Read the </a:t>
            </a:r>
            <a:r>
              <a:rPr kumimoji="0" lang="en-US" sz="2000" b="0" i="0" u="none" strike="noStrike" kern="1200" cap="none" spc="0" normalizeH="0" baseline="0" noProof="0">
                <a:ln>
                  <a:noFill/>
                </a:ln>
                <a:solidFill>
                  <a:srgbClr val="0078D4"/>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Semibold"/>
                <a:ea typeface="+mn-ea"/>
                <a:cs typeface="+mn-cs"/>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32983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endParaRPr lang="en-US" sz="2000" spc="0" dirty="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215717"/>
          </a:xfrm>
          <a:prstGeom prst="rect">
            <a:avLst/>
          </a:prstGeom>
          <a:noFill/>
        </p:spPr>
        <p:txBody>
          <a:bodyPr wrap="square" lIns="0" tIns="0" rIns="0" bIns="0" rtlCol="0">
            <a:spAutoFit/>
          </a:bodyPr>
          <a:lstStyle/>
          <a:p>
            <a:pPr marL="457200" lvl="0" indent="-457200">
              <a:spcAft>
                <a:spcPts val="600"/>
              </a:spcAft>
              <a:defRPr/>
            </a:pPr>
            <a:r>
              <a:rPr lang="en-US" sz="1600" dirty="0">
                <a:gradFill>
                  <a:gsLst>
                    <a:gs pos="2917">
                      <a:prstClr val="white"/>
                    </a:gs>
                    <a:gs pos="30000">
                      <a:prstClr val="white"/>
                    </a:gs>
                  </a:gsLst>
                  <a:lin ang="5400000" scaled="0"/>
                </a:gradFill>
              </a:rPr>
              <a:t>Azure SQL overview</a:t>
            </a:r>
          </a:p>
          <a:p>
            <a:pPr marL="457200" lvl="0" indent="-457200">
              <a:spcAft>
                <a:spcPts val="600"/>
              </a:spcAft>
              <a:defRPr/>
            </a:pPr>
            <a:r>
              <a:rPr lang="en-US" sz="1600" dirty="0">
                <a:gradFill>
                  <a:gsLst>
                    <a:gs pos="2917">
                      <a:prstClr val="white"/>
                    </a:gs>
                    <a:gs pos="30000">
                      <a:prstClr val="white"/>
                    </a:gs>
                  </a:gsLst>
                  <a:lin ang="5400000" scaled="0"/>
                </a:gradFill>
              </a:rPr>
              <a:t>Availability</a:t>
            </a:r>
          </a:p>
          <a:p>
            <a:pPr marL="457200" lvl="0" indent="-457200">
              <a:spcAft>
                <a:spcPts val="600"/>
              </a:spcAft>
              <a:defRPr/>
            </a:pPr>
            <a:r>
              <a:rPr lang="en-US" sz="1600" dirty="0">
                <a:gradFill>
                  <a:gsLst>
                    <a:gs pos="2917">
                      <a:prstClr val="white"/>
                    </a:gs>
                    <a:gs pos="30000">
                      <a:prstClr val="white"/>
                    </a:gs>
                  </a:gsLst>
                  <a:lin ang="5400000" scaled="0"/>
                </a:gradFill>
              </a:rPr>
              <a:t>Performance</a:t>
            </a:r>
          </a:p>
          <a:p>
            <a:pPr marL="457200" lvl="0" indent="-457200">
              <a:spcAft>
                <a:spcPts val="600"/>
              </a:spcAft>
              <a:defRPr/>
            </a:pPr>
            <a:r>
              <a:rPr lang="en-US" sz="1600" dirty="0">
                <a:gradFill>
                  <a:gsLst>
                    <a:gs pos="2917">
                      <a:prstClr val="white"/>
                    </a:gs>
                    <a:gs pos="30000">
                      <a:prstClr val="white"/>
                    </a:gs>
                  </a:gsLst>
                  <a:lin ang="5400000" scaled="0"/>
                </a:gradFill>
              </a:rPr>
              <a:t>Questions and learn more</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endParaRPr lang="en-US" sz="2000" dirty="0">
              <a:solidFill>
                <a:schemeClr val="tx1"/>
              </a:solidFill>
              <a:latin typeface="+mn-lt"/>
            </a:endParaRP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endParaRPr lang="en-US" sz="2000" dirty="0">
              <a:solidFill>
                <a:schemeClr val="tx1"/>
              </a:solidFill>
              <a:latin typeface="+mn-lt"/>
            </a:endParaRP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endParaRPr lang="en-US" sz="2000" dirty="0">
              <a:solidFill>
                <a:schemeClr val="tx1"/>
              </a:solidFill>
              <a:latin typeface="+mn-lt"/>
            </a:endParaRP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endParaRPr lang="en-US" sz="2000" dirty="0">
              <a:solidFill>
                <a:schemeClr val="tx1"/>
              </a:solidFill>
              <a:latin typeface="+mn-lt"/>
            </a:endParaRP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endParaRPr lang="en-US" sz="2000" dirty="0">
              <a:solidFill>
                <a:schemeClr val="tx1"/>
              </a:solidFill>
              <a:latin typeface="+mn-lt"/>
            </a:endParaRP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endParaRPr lang="en-US" sz="2000" dirty="0">
              <a:solidFill>
                <a:schemeClr val="tx1"/>
              </a:solidFill>
              <a:latin typeface="+mn-lt"/>
            </a:endParaRP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endParaRPr lang="en-US" sz="2000" dirty="0">
              <a:solidFill>
                <a:schemeClr val="tx1"/>
              </a:solidFill>
              <a:latin typeface="+mn-lt"/>
            </a:endParaRP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3812997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Management Pack for Azure SQL Database and Managed Instance</a:t>
            </a:r>
          </a:p>
        </p:txBody>
      </p:sp>
    </p:spTree>
    <p:extLst>
      <p:ext uri="{BB962C8B-B14F-4D97-AF65-F5344CB8AC3E}">
        <p14:creationId xmlns:p14="http://schemas.microsoft.com/office/powerpoint/2010/main" val="1263262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Automated Backups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PITR, LTR, and Geo-restore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Built-in HA </a:t>
            </a:r>
            <a:r>
              <a:rPr kumimoji="0" lang="en-US" sz="2000" b="0" i="0" u="none" strike="noStrike" kern="1200" cap="none" spc="0" normalizeH="0" baseline="0" noProof="0" dirty="0">
                <a:ln>
                  <a:noFill/>
                </a:ln>
                <a:solidFill>
                  <a:prstClr val="black"/>
                </a:solidFill>
                <a:effectLst/>
                <a:uLnTx/>
                <a:uFillTx/>
                <a:latin typeface="Segoe UI"/>
                <a:ea typeface="+mn-ea"/>
                <a:cs typeface="+mn-cs"/>
              </a:rPr>
              <a:t>including read replicas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Go further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Zone Redundancy and multi-region HA</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Configure per your </a:t>
            </a:r>
            <a:r>
              <a:rPr kumimoji="0" lang="en-US" sz="2000" b="1" i="0" u="none" strike="noStrike" kern="1200" cap="none" spc="0" normalizeH="0" baseline="0" noProof="0" dirty="0">
                <a:ln>
                  <a:noFill/>
                </a:ln>
                <a:solidFill>
                  <a:prstClr val="black"/>
                </a:solidFill>
                <a:effectLst/>
                <a:uLnTx/>
                <a:uFillTx/>
                <a:latin typeface="Segoe UI"/>
                <a:ea typeface="+mn-ea"/>
                <a:cs typeface="+mn-cs"/>
              </a:rPr>
              <a:t>SLA</a:t>
            </a:r>
            <a:r>
              <a:rPr kumimoji="0" lang="en-US" sz="2000" b="0" i="0" u="none" strike="noStrike" kern="1200" cap="none" spc="0" normalizeH="0" baseline="0" noProof="0" dirty="0">
                <a:ln>
                  <a:noFill/>
                </a:ln>
                <a:solidFill>
                  <a:prstClr val="black"/>
                </a:solidFill>
                <a:effectLst/>
                <a:uLnTx/>
                <a:uFillTx/>
                <a:latin typeface="Segoe UI"/>
                <a:ea typeface="+mn-ea"/>
                <a:cs typeface="+mn-cs"/>
              </a:rPr>
              <a:t> and RPO/RTO needs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Monitor</a:t>
            </a:r>
            <a:r>
              <a:rPr kumimoji="0" lang="en-US" sz="2000" b="0" i="0" u="none" strike="noStrike" kern="1200" cap="none" spc="0" normalizeH="0" baseline="0" noProof="0" dirty="0">
                <a:ln>
                  <a:noFill/>
                </a:ln>
                <a:solidFill>
                  <a:prstClr val="black"/>
                </a:solidFill>
                <a:effectLst/>
                <a:uLnTx/>
                <a:uFillTx/>
                <a:latin typeface="Segoe UI"/>
                <a:ea typeface="+mn-ea"/>
                <a:cs typeface="+mn-cs"/>
              </a:rPr>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0944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602129" y="1190488"/>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Not 100%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(except for Scalar UDF </a:t>
            </a:r>
            <a:r>
              <a:rPr lang="en-US" sz="1600" err="1"/>
              <a:t>Inlining</a:t>
            </a:r>
            <a:r>
              <a:rPr lang="en-US" sz="1600"/>
              <a:t>)</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5" end="25"/>
                                            </p:txEl>
                                          </p:spTgt>
                                        </p:tgtEl>
                                        <p:attrNameLst>
                                          <p:attrName>style.visibility</p:attrName>
                                        </p:attrNameLst>
                                      </p:cBhvr>
                                      <p:to>
                                        <p:strVal val="visible"/>
                                      </p:to>
                                    </p:set>
                                    <p:animEffect transition="in" filter="fade">
                                      <p:cBhvr>
                                        <p:cTn id="57" dur="500"/>
                                        <p:tgtEl>
                                          <p:spTgt spid="3">
                                            <p:txEl>
                                              <p:pRg st="25" end="25"/>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6" end="26"/>
                                            </p:txEl>
                                          </p:spTgt>
                                        </p:tgtEl>
                                        <p:attrNameLst>
                                          <p:attrName>style.visibility</p:attrName>
                                        </p:attrNameLst>
                                      </p:cBhvr>
                                      <p:to>
                                        <p:strVal val="visible"/>
                                      </p:to>
                                    </p:set>
                                    <p:animEffect transition="in" filter="fade">
                                      <p:cBhvr>
                                        <p:cTn id="60" dur="500"/>
                                        <p:tgtEl>
                                          <p:spTgt spid="3">
                                            <p:txEl>
                                              <p:pRg st="26" end="26"/>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7" end="27"/>
                                            </p:txEl>
                                          </p:spTgt>
                                        </p:tgtEl>
                                        <p:attrNameLst>
                                          <p:attrName>style.visibility</p:attrName>
                                        </p:attrNameLst>
                                      </p:cBhvr>
                                      <p:to>
                                        <p:strVal val="visible"/>
                                      </p:to>
                                    </p:set>
                                    <p:animEffect transition="in" filter="fade">
                                      <p:cBhvr>
                                        <p:cTn id="63" dur="500"/>
                                        <p:tgtEl>
                                          <p:spTgt spid="3">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err="1">
                <a:solidFill>
                  <a:schemeClr val="accent1"/>
                </a:solidFill>
                <a:latin typeface="+mj-lt"/>
              </a:rPr>
              <a:t>Tempdb</a:t>
            </a:r>
            <a:endParaRPr lang="en-US" sz="1600">
              <a:solidFill>
                <a:schemeClr val="accent1"/>
              </a:solidFill>
              <a:latin typeface="+mj-lt"/>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Always kept on local SSD drives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For GP, # files scales with </a:t>
            </a:r>
            <a:r>
              <a:rPr lang="en-US" sz="1200" err="1">
                <a:solidFill>
                  <a:prstClr val="black">
                    <a:hueOff val="0"/>
                    <a:satOff val="0"/>
                    <a:lumOff val="0"/>
                    <a:alphaOff val="0"/>
                  </a:prstClr>
                </a:solidFill>
              </a:rPr>
              <a:t>vCores</a:t>
            </a:r>
            <a:r>
              <a:rPr lang="en-US" sz="1200">
                <a:solidFill>
                  <a:prstClr val="black">
                    <a:hueOff val="0"/>
                    <a:satOff val="0"/>
                    <a:lumOff val="0"/>
                    <a:alphaOff val="0"/>
                  </a:prstClr>
                </a:solidFill>
              </a:rPr>
              <a:t>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You get 12 files with MI but you can increase</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MIXED_PAGE_ALLOCATION IS OFF</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AUTOGROW_ALL_FILES is ON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Tempdb</a:t>
            </a:r>
            <a:r>
              <a:rPr lang="en-US" sz="1200">
                <a:solidFill>
                  <a:prstClr val="black">
                    <a:hueOff val="0"/>
                    <a:satOff val="0"/>
                    <a:lumOff val="0"/>
                    <a:alphaOff val="0"/>
                  </a:prstClr>
                </a:solidFill>
              </a:rPr>
              <a:t> Metadata Optimization not supported</a:t>
            </a: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214177"/>
            <a:ext cx="4341151" cy="3754874"/>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381336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sys.dm_elastic_pool_resource_stats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sys.dm_user_db_resource_governance</a:t>
            </a:r>
            <a:r>
              <a:rPr lang="en-US" sz="1200">
                <a:solidFill>
                  <a:schemeClr val="tx1"/>
                </a:solidFill>
              </a:rPr>
              <a:t>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err="1">
                <a:solidFill>
                  <a:schemeClr val="tx1"/>
                </a:solidFill>
              </a:rPr>
              <a:t>sys.user_db_resource_governance_internal</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sys.dm_resource_governor_resource_pools_history_ex</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sys.dm_resource_governor_workload_groups_history_ex</a:t>
            </a:r>
            <a:endParaRPr lang="en-US" sz="120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1210804" y="1395149"/>
            <a:ext cx="4196129" cy="779542"/>
            <a:chOff x="1220964" y="1203458"/>
            <a:chExt cx="4196129" cy="779542"/>
          </a:xfrm>
        </p:grpSpPr>
        <p:sp>
          <p:nvSpPr>
            <p:cNvPr id="9" name="Rectangle 8">
              <a:extLst>
                <a:ext uri="{FF2B5EF4-FFF2-40B4-BE49-F238E27FC236}">
                  <a16:creationId xmlns:a16="http://schemas.microsoft.com/office/drawing/2014/main" id="{F1AC2C94-83C5-EA48-A7EE-43A3FA91E815}"/>
                </a:ext>
              </a:extLst>
            </p:cNvPr>
            <p:cNvSpPr/>
            <p:nvPr/>
          </p:nvSpPr>
          <p:spPr>
            <a:xfrm>
              <a:off x="1220964" y="1203458"/>
              <a:ext cx="2278380" cy="738664"/>
            </a:xfrm>
            <a:prstGeom prst="rect">
              <a:avLst/>
            </a:prstGeom>
          </p:spPr>
          <p:txBody>
            <a:bodyPr wrap="square">
              <a:spAutoFit/>
            </a:bodyPr>
            <a:lstStyle/>
            <a:p>
              <a:pPr lvl="0" defTabSz="914377">
                <a:defRPr/>
              </a:pPr>
              <a:r>
                <a:rPr lang="en-US" sz="1400" err="1">
                  <a:solidFill>
                    <a:schemeClr val="bg2">
                      <a:lumMod val="50000"/>
                    </a:schemeClr>
                  </a:solidFill>
                  <a:latin typeface="Calibri" panose="020F0502020204030204"/>
                </a:rPr>
                <a:t>sys.dm_db_resource_stats</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sys.server_resource_stats</a:t>
              </a:r>
              <a:r>
                <a:rPr lang="en-US" sz="1400">
                  <a:solidFill>
                    <a:schemeClr val="bg2">
                      <a:lumMod val="50000"/>
                    </a:schemeClr>
                  </a:solidFill>
                  <a:latin typeface="Calibri" panose="020F0502020204030204"/>
                </a:rPr>
                <a:t>,  </a:t>
              </a:r>
            </a:p>
            <a:p>
              <a:pPr lvl="0" defTabSz="914377">
                <a:defRPr/>
              </a:pPr>
              <a:r>
                <a:rPr lang="en-US" sz="1400">
                  <a:solidFill>
                    <a:schemeClr val="bg2">
                      <a:lumMod val="50000"/>
                    </a:schemeClr>
                  </a:solidFill>
                  <a:latin typeface="Calibri" panose="020F0502020204030204"/>
                </a:rPr>
                <a:t> Portal/</a:t>
              </a:r>
              <a:r>
                <a:rPr lang="en-US" sz="1400" err="1">
                  <a:solidFill>
                    <a:schemeClr val="bg2">
                      <a:lumMod val="50000"/>
                    </a:schemeClr>
                  </a:solidFill>
                  <a:latin typeface="Calibri" panose="020F0502020204030204"/>
                </a:rPr>
                <a:t>Powershell</a:t>
              </a:r>
              <a:r>
                <a:rPr lang="en-US" sz="1400">
                  <a:solidFill>
                    <a:schemeClr val="bg2">
                      <a:lumMod val="50000"/>
                    </a:schemeClr>
                  </a:solidFill>
                  <a:latin typeface="Calibri" panose="020F0502020204030204"/>
                </a:rPr>
                <a:t>/Alerts</a:t>
              </a: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1978" y="1190628"/>
            <a:ext cx="6700424" cy="5170646"/>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a:t>
            </a:r>
            <a:r>
              <a:rPr lang="en-US" sz="1400" err="1"/>
              <a:t>vCores</a:t>
            </a:r>
            <a:r>
              <a:rPr lang="en-US" sz="1400"/>
              <a:t>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a:t>
            </a:r>
            <a:r>
              <a:rPr lang="en-US" sz="1400" err="1"/>
              <a:t>vCores</a:t>
            </a:r>
            <a:r>
              <a:rPr lang="en-US" sz="1400"/>
              <a:t> with higher limits for more memory or workers</a:t>
            </a:r>
          </a:p>
          <a:p>
            <a:pPr marL="233363" indent="-233363">
              <a:buClr>
                <a:schemeClr val="accent1"/>
              </a:buClr>
              <a:buFont typeface="Arial" panose="020B0604020202020204" pitchFamily="34" charset="0"/>
              <a:buChar char="•"/>
            </a:pPr>
            <a:r>
              <a:rPr lang="en-US" sz="1400"/>
              <a:t>For MI, scale up </a:t>
            </a:r>
            <a:r>
              <a:rPr lang="en-US" sz="1400" err="1"/>
              <a:t>vCores</a:t>
            </a:r>
            <a:r>
              <a:rPr lang="en-US" sz="1400"/>
              <a:t>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animEffect transition="in" filter="fade">
                                      <p:cBhvr>
                                        <p:cTn id="55" dur="500"/>
                                        <p:tgtEl>
                                          <p:spTgt spid="3">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Monitoring and tuning performance</a:t>
            </a:r>
          </a:p>
        </p:txBody>
      </p:sp>
    </p:spTree>
    <p:extLst>
      <p:ext uri="{BB962C8B-B14F-4D97-AF65-F5344CB8AC3E}">
        <p14:creationId xmlns:p14="http://schemas.microsoft.com/office/powerpoint/2010/main" val="8333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Performance</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dirty="0"/>
              <a:t>Demo</a:t>
            </a:r>
            <a:br>
              <a:rPr lang="en-US" sz="2800" dirty="0"/>
            </a:br>
            <a:br>
              <a:rPr lang="en-US" sz="2800" dirty="0"/>
            </a:br>
            <a:r>
              <a:rPr lang="en-US" sz="2800" dirty="0">
                <a:solidFill>
                  <a:srgbClr val="50E6FF"/>
                </a:solidFill>
              </a:rPr>
              <a:t>Automatic tuning</a:t>
            </a:r>
          </a:p>
        </p:txBody>
      </p:sp>
    </p:spTree>
    <p:extLst>
      <p:ext uri="{BB962C8B-B14F-4D97-AF65-F5344CB8AC3E}">
        <p14:creationId xmlns:p14="http://schemas.microsoft.com/office/powerpoint/2010/main" val="180775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738386467"/>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a:p>
            <a:pPr>
              <a:spcAft>
                <a:spcPts val="2400"/>
              </a:spcAft>
            </a:pPr>
            <a:r>
              <a:rPr lang="en-US" sz="2000"/>
              <a:t>New </a:t>
            </a:r>
            <a:r>
              <a:rPr lang="en-US" sz="2000" b="1"/>
              <a:t>Azure functionality </a:t>
            </a:r>
            <a:r>
              <a:rPr lang="en-US" sz="2000"/>
              <a:t>exists like Azure Metrics, new DMVs, new wait types</a:t>
            </a:r>
          </a:p>
          <a:p>
            <a:pPr>
              <a:spcAft>
                <a:spcPts val="2400"/>
              </a:spcAft>
            </a:pPr>
            <a:r>
              <a:rPr lang="en-US" sz="2000" b="1"/>
              <a:t>Resource governance </a:t>
            </a:r>
            <a:r>
              <a:rPr lang="en-US" sz="2000"/>
              <a:t>specific to Azure</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3916294"/>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441" y="1682311"/>
            <a:ext cx="9477904" cy="3200876"/>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hlinkClick r:id="rId4"/>
              </a:rPr>
              <a:t>aka.ms/</a:t>
            </a:r>
            <a:r>
              <a:rPr lang="en-US" sz="1600" b="1" dirty="0" err="1">
                <a:solidFill>
                  <a:schemeClr val="accent1"/>
                </a:solidFill>
                <a:latin typeface="+mn-lt"/>
                <a:hlinkClick r:id="rId4"/>
              </a:rPr>
              <a:t>chooseazuresql</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rPr>
              <a:t>aka.ms/</a:t>
            </a:r>
            <a:r>
              <a:rPr lang="en-US" sz="1600" b="1" dirty="0" err="1">
                <a:solidFill>
                  <a:schemeClr val="accent1"/>
                </a:solidFill>
                <a:latin typeface="+mn-lt"/>
                <a:hlinkClick r:id="rId5"/>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rPr>
              <a:t>aka.ms/</a:t>
            </a:r>
            <a:r>
              <a:rPr lang="en-US" sz="1600" b="1" dirty="0" err="1">
                <a:solidFill>
                  <a:schemeClr val="accent1"/>
                </a:solidFill>
                <a:latin typeface="+mn-lt"/>
                <a:hlinkClick r:id="rId6"/>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316697"/>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2541976"/>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42724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1682311"/>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dirty="0"/>
              <a:t>Try it yourself</a:t>
            </a:r>
          </a:p>
          <a:p>
            <a:pPr algn="l"/>
            <a:r>
              <a:rPr lang="en-US" sz="2000" dirty="0"/>
              <a:t>Pick a workload</a:t>
            </a:r>
          </a:p>
          <a:p>
            <a:pPr marL="349250" indent="-169863">
              <a:buClr>
                <a:schemeClr val="accent1"/>
              </a:buClr>
              <a:buFont typeface="Arial" panose="020B0604020202020204" pitchFamily="34" charset="0"/>
              <a:buChar char="•"/>
            </a:pPr>
            <a:r>
              <a:rPr lang="en-US" sz="1600" dirty="0"/>
              <a:t>Start small</a:t>
            </a:r>
          </a:p>
          <a:p>
            <a:pPr marL="349250" indent="-169863">
              <a:spcAft>
                <a:spcPts val="2400"/>
              </a:spcAft>
              <a:buClr>
                <a:schemeClr val="accent1"/>
              </a:buClr>
              <a:buFont typeface="Arial" panose="020B0604020202020204" pitchFamily="34" charset="0"/>
              <a:buChar char="•"/>
            </a:pPr>
            <a:r>
              <a:rPr lang="en-US" sz="1600" dirty="0"/>
              <a:t>Decide what to use</a:t>
            </a:r>
          </a:p>
          <a:p>
            <a:pPr algn="l"/>
            <a:r>
              <a:rPr lang="en-US" sz="2000" dirty="0"/>
              <a:t>Do a proof of concept</a:t>
            </a:r>
            <a:endParaRPr lang="en-US" sz="1600" dirty="0"/>
          </a:p>
          <a:p>
            <a:pPr marL="349250" indent="-169863">
              <a:spcAft>
                <a:spcPts val="2400"/>
              </a:spcAft>
              <a:buClr>
                <a:schemeClr val="accent1"/>
              </a:buClr>
              <a:buFont typeface="Arial" panose="020B0604020202020204" pitchFamily="34" charset="0"/>
              <a:buChar char="•"/>
            </a:pPr>
            <a:r>
              <a:rPr lang="en-US" sz="1600" dirty="0"/>
              <a:t>Try your SQL Server “toolbox” in Azure SQL</a:t>
            </a:r>
          </a:p>
          <a:p>
            <a:r>
              <a:rPr lang="en-US" sz="2000" dirty="0"/>
              <a:t>Azure is ready for you</a:t>
            </a:r>
          </a:p>
          <a:p>
            <a:pPr marL="179387">
              <a:buClr>
                <a:schemeClr val="accent1"/>
              </a:buClr>
            </a:pPr>
            <a:endParaRPr lang="en-US" sz="1600" dirty="0"/>
          </a:p>
          <a:p>
            <a:pPr algn="l"/>
            <a:endParaRPr lang="en-US" sz="2000" dirty="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3" name="TextBox 2">
            <a:extLst>
              <a:ext uri="{FF2B5EF4-FFF2-40B4-BE49-F238E27FC236}">
                <a16:creationId xmlns:a16="http://schemas.microsoft.com/office/drawing/2014/main" id="{D6C9E99B-B494-4979-9E81-916838FF3164}"/>
              </a:ext>
            </a:extLst>
          </p:cNvPr>
          <p:cNvSpPr txBox="1"/>
          <p:nvPr/>
        </p:nvSpPr>
        <p:spPr>
          <a:xfrm>
            <a:off x="584200" y="6164103"/>
            <a:ext cx="10236200" cy="276999"/>
          </a:xfrm>
          <a:prstGeom prst="rect">
            <a:avLst/>
          </a:prstGeom>
          <a:noFill/>
        </p:spPr>
        <p:txBody>
          <a:bodyPr wrap="square" lIns="0" tIns="0" rIns="0" bIns="0" rtlCol="0">
            <a:spAutoFit/>
          </a:bodyPr>
          <a:lstStyle/>
          <a:p>
            <a:pPr marL="457200" lvl="0" indent="-457200">
              <a:spcAft>
                <a:spcPts val="600"/>
              </a:spcAft>
              <a:defRPr/>
            </a:pPr>
            <a:r>
              <a:rPr lang="en-US" sz="1800" dirty="0">
                <a:gradFill>
                  <a:gsLst>
                    <a:gs pos="2917">
                      <a:prstClr val="white"/>
                    </a:gs>
                    <a:gs pos="30000">
                      <a:prstClr val="white"/>
                    </a:gs>
                  </a:gsLst>
                  <a:lin ang="5400000" scaled="0"/>
                </a:gradFill>
              </a:rPr>
              <a:t>#</a:t>
            </a:r>
            <a:r>
              <a:rPr lang="en-US" sz="1800" dirty="0" err="1">
                <a:gradFill>
                  <a:gsLst>
                    <a:gs pos="2917">
                      <a:prstClr val="white"/>
                    </a:gs>
                    <a:gs pos="30000">
                      <a:prstClr val="white"/>
                    </a:gs>
                  </a:gsLst>
                  <a:lin ang="5400000" scaled="0"/>
                </a:gradFill>
              </a:rPr>
              <a:t>AzureSQL</a:t>
            </a:r>
            <a:r>
              <a:rPr lang="en-US" sz="1800" dirty="0">
                <a:gradFill>
                  <a:gsLst>
                    <a:gs pos="2917">
                      <a:prstClr val="white"/>
                    </a:gs>
                    <a:gs pos="30000">
                      <a:prstClr val="white"/>
                    </a:gs>
                  </a:gsLst>
                  <a:lin ang="5400000" scaled="0"/>
                </a:gradFill>
              </a:rPr>
              <a:t> 		@</a:t>
            </a:r>
            <a:r>
              <a:rPr lang="en-US" sz="1800" dirty="0" err="1">
                <a:gradFill>
                  <a:gsLst>
                    <a:gs pos="2917">
                      <a:prstClr val="white"/>
                    </a:gs>
                    <a:gs pos="30000">
                      <a:prstClr val="white"/>
                    </a:gs>
                  </a:gsLst>
                  <a:lin ang="5400000" scaled="0"/>
                </a:gradFill>
              </a:rPr>
              <a:t>azureSQL</a:t>
            </a:r>
            <a:r>
              <a:rPr lang="en-US" sz="1800" dirty="0">
                <a:gradFill>
                  <a:gsLst>
                    <a:gs pos="2917">
                      <a:prstClr val="white"/>
                    </a:gs>
                    <a:gs pos="30000">
                      <a:prstClr val="white"/>
                    </a:gs>
                  </a:gsLst>
                  <a:lin ang="5400000" scaled="0"/>
                </a:gradFill>
              </a:rPr>
              <a:t>		@</a:t>
            </a:r>
            <a:r>
              <a:rPr lang="en-US" sz="1800" dirty="0" err="1">
                <a:gradFill>
                  <a:gsLst>
                    <a:gs pos="2917">
                      <a:prstClr val="white"/>
                    </a:gs>
                    <a:gs pos="30000">
                      <a:prstClr val="white"/>
                    </a:gs>
                  </a:gsLst>
                  <a:lin ang="5400000" scaled="0"/>
                </a:gradFill>
              </a:rPr>
              <a:t>bobwardms</a:t>
            </a:r>
            <a:r>
              <a:rPr lang="en-US" sz="1800" dirty="0">
                <a:gradFill>
                  <a:gsLst>
                    <a:gs pos="2917">
                      <a:prstClr val="white"/>
                    </a:gs>
                    <a:gs pos="30000">
                      <a:prstClr val="white"/>
                    </a:gs>
                  </a:gsLst>
                  <a:lin ang="5400000" scaled="0"/>
                </a:gradFill>
              </a:rPr>
              <a:t>		@AnalyticAnna</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Choose Edition for RTO and RPO requirements</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Configure HADR</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Auto and user-controlled BACKUP/RESTORE</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Built-in HADR and read replicas</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Availability Zones</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Geo-replication and Failover Groups</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Database Availability</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Replication</a:t>
              </a:r>
            </a:p>
            <a:p>
              <a:pPr marL="114300" marR="0" lvl="0" indent="-114300"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165062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7653423" cy="4074962"/>
          </a:xfrm>
        </p:spPr>
        <p:txBody>
          <a:bodyPr/>
          <a:lstStyle/>
          <a:p>
            <a:pPr marL="0" indent="0">
              <a:buNone/>
            </a:pPr>
            <a:r>
              <a:rPr lang="en-US" sz="2000" dirty="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dirty="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dirty="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dirty="0">
                <a:solidFill>
                  <a:schemeClr val="tx1"/>
                </a:solidFill>
              </a:rPr>
              <a:t>Differential Backups every 12 hours</a:t>
            </a:r>
          </a:p>
          <a:p>
            <a:pPr marL="468313" lvl="1" indent="-239713">
              <a:buClr>
                <a:schemeClr val="accent1"/>
              </a:buClr>
              <a:buSzPct val="100000"/>
              <a:buFont typeface="Arial" panose="020B0604020202020204" pitchFamily="34" charset="0"/>
              <a:buChar char="•"/>
            </a:pPr>
            <a:r>
              <a:rPr lang="en-US" sz="1600" dirty="0">
                <a:solidFill>
                  <a:schemeClr val="tx1"/>
                </a:solidFill>
              </a:rPr>
              <a:t>Backup files on Azure storage with RA-GRS replicated </a:t>
            </a:r>
          </a:p>
          <a:p>
            <a:pPr marL="468313" lvl="1" indent="-239713">
              <a:buClr>
                <a:schemeClr val="accent1"/>
              </a:buClr>
              <a:buSzPct val="100000"/>
              <a:buFont typeface="Arial" panose="020B0604020202020204" pitchFamily="34" charset="0"/>
              <a:buChar char="•"/>
            </a:pPr>
            <a:r>
              <a:rPr lang="en-US" sz="1600" dirty="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dirty="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dirty="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dirty="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dirty="0">
                <a:solidFill>
                  <a:schemeClr val="tx1"/>
                </a:solidFill>
              </a:rPr>
              <a:t>Restore backups of deleted databases</a:t>
            </a:r>
          </a:p>
          <a:p>
            <a:pPr marL="0" indent="0">
              <a:buNone/>
            </a:pPr>
            <a:endParaRPr lang="en-US" sz="2000" dirty="0">
              <a:solidFill>
                <a:schemeClr val="tx1"/>
              </a:solidFill>
              <a:latin typeface="+mn-lt"/>
            </a:endParaRPr>
          </a:p>
          <a:p>
            <a:pPr marL="0" indent="0">
              <a:buNone/>
            </a:pPr>
            <a:endParaRPr lang="en-US" sz="2000" dirty="0">
              <a:solidFill>
                <a:schemeClr val="tx1"/>
              </a:solidFill>
              <a:latin typeface="+mn-lt"/>
            </a:endParaRPr>
          </a:p>
          <a:p>
            <a:pPr marL="0" indent="0">
              <a:buNone/>
            </a:pPr>
            <a:r>
              <a:rPr lang="en-US" sz="2000" dirty="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dirty="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schemas.microsoft.com/office/infopath/2007/PartnerControls"/>
    <ds:schemaRef ds:uri="http://schemas.microsoft.com/office/2006/metadata/properties"/>
    <ds:schemaRef ds:uri="http://purl.org/dc/terms/"/>
    <ds:schemaRef ds:uri="http://purl.org/dc/elements/1.1/"/>
    <ds:schemaRef ds:uri="http://www.w3.org/XML/1998/namespace"/>
    <ds:schemaRef ds:uri="http://purl.org/dc/dcmitype/"/>
    <ds:schemaRef ds:uri="3ae6f26d-9444-4782-a775-fd15bae28999"/>
    <ds:schemaRef ds:uri="http://schemas.openxmlformats.org/package/2006/metadata/core-properties"/>
    <ds:schemaRef ds:uri="72c0272b-f05b-475f-9459-f7525b8ef3e1"/>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AA82CEC4-3C45-4F35-A887-7FD3B932C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505</TotalTime>
  <Words>8377</Words>
  <Application>Microsoft Office PowerPoint</Application>
  <PresentationFormat>Widescreen</PresentationFormat>
  <Paragraphs>1366</Paragraphs>
  <Slides>43</Slides>
  <Notes>40</Notes>
  <HiddenSlides>11</HiddenSlides>
  <MMClips>0</MMClips>
  <ScaleCrop>false</ScaleCrop>
  <HeadingPairs>
    <vt:vector size="6" baseType="variant">
      <vt:variant>
        <vt:lpstr>Fonts Used</vt:lpstr>
      </vt:variant>
      <vt:variant>
        <vt:i4>10</vt:i4>
      </vt:variant>
      <vt:variant>
        <vt:lpstr>Theme</vt:lpstr>
      </vt:variant>
      <vt:variant>
        <vt:i4>14</vt:i4>
      </vt:variant>
      <vt:variant>
        <vt:lpstr>Slide Titles</vt:lpstr>
      </vt:variant>
      <vt:variant>
        <vt:i4>43</vt:i4>
      </vt:variant>
    </vt:vector>
  </HeadingPairs>
  <TitlesOfParts>
    <vt:vector size="67" baseType="lpstr">
      <vt:lpstr>&amp;quot</vt:lpstr>
      <vt:lpstr>Arial</vt:lpstr>
      <vt:lpstr>Calibri</vt:lpstr>
      <vt:lpstr>Calibri Light</vt:lpstr>
      <vt:lpstr>Consolas</vt:lpstr>
      <vt:lpstr>Segoe UI</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SQL Server to Azure SQL Performance and Availability</vt:lpstr>
      <vt:lpstr>Agenda</vt:lpstr>
      <vt:lpstr>PowerPoint Presentation</vt:lpstr>
      <vt:lpstr>Availability</vt:lpstr>
      <vt:lpstr>Availability capabilities and tasks</vt:lpstr>
      <vt:lpstr>Backup and restore </vt:lpstr>
      <vt:lpstr>PowerPoint Presentation</vt:lpstr>
      <vt:lpstr>General Purpose High Availability</vt:lpstr>
      <vt:lpstr>Business Critical High Availability</vt:lpstr>
      <vt:lpstr>Demo  Faster failovers with Business critical</vt:lpstr>
      <vt:lpstr>Hyperscale High Availability*</vt:lpstr>
      <vt:lpstr>Service tiers – SQL Database and Managed Instance</vt:lpstr>
      <vt:lpstr>Zone redundant configuration</vt:lpstr>
      <vt:lpstr>Service Level Agreement (SLA)</vt:lpstr>
      <vt:lpstr>Active geo-replication vs auto-failover groups</vt:lpstr>
      <vt:lpstr>Active geo-replication vs auto-failover groups</vt:lpstr>
      <vt:lpstr>Demo  Geo-distributed applications with auto-failover groups</vt:lpstr>
      <vt:lpstr>Database availability and consistency</vt:lpstr>
      <vt:lpstr>Accelerated Database Recovery (ADR)</vt:lpstr>
      <vt:lpstr>Making the right choices</vt:lpstr>
      <vt:lpstr>Monitoring availability</vt:lpstr>
      <vt:lpstr>PowerPoint Presentation</vt:lpstr>
      <vt:lpstr>Performance</vt:lpstr>
      <vt:lpstr>Performance Capabilities and Tasks</vt:lpstr>
      <vt:lpstr>Azure SQL performance capabilities</vt:lpstr>
      <vt:lpstr>Configuring for performance</vt:lpstr>
      <vt:lpstr>Maintaining for performance</vt:lpstr>
      <vt:lpstr>Monitoring and Troubleshooting Performance</vt:lpstr>
      <vt:lpstr>Dynamic Management Views</vt:lpstr>
      <vt:lpstr>Extended events with Azure SQL</vt:lpstr>
      <vt:lpstr>It is just SQL: Running or waiting</vt:lpstr>
      <vt:lpstr>Azure specific performance scenarios</vt:lpstr>
      <vt:lpstr>Accelerating and Tuning Performance</vt:lpstr>
      <vt:lpstr>Demo  Monitoring and tuning performance</vt:lpstr>
      <vt:lpstr>Intelligent Performance</vt:lpstr>
      <vt:lpstr>Intelligent Query Performance</vt:lpstr>
      <vt:lpstr>Automatic Plan Correction</vt:lpstr>
      <vt:lpstr>Automatic Tuning with Azure SQL Database</vt:lpstr>
      <vt:lpstr>Demo  Automatic tuning</vt:lpstr>
      <vt:lpstr>Summary</vt:lpstr>
      <vt:lpstr>Resources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Anna Hoffman</dc:creator>
  <cp:keywords>Microsoft Ignite</cp:keywords>
  <dc:description/>
  <cp:lastModifiedBy>Anna Hoffman</cp:lastModifiedBy>
  <cp:revision>3</cp:revision>
  <dcterms:created xsi:type="dcterms:W3CDTF">2018-08-10T17:04:28Z</dcterms:created>
  <dcterms:modified xsi:type="dcterms:W3CDTF">2020-06-17T16:39:48Z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